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60" r:id="rId4"/>
    <p:sldId id="265" r:id="rId5"/>
    <p:sldId id="267" r:id="rId6"/>
    <p:sldId id="269" r:id="rId7"/>
    <p:sldId id="298" r:id="rId8"/>
    <p:sldId id="261" r:id="rId9"/>
    <p:sldId id="276" r:id="rId10"/>
    <p:sldId id="287" r:id="rId11"/>
    <p:sldId id="263" r:id="rId12"/>
    <p:sldId id="288" r:id="rId13"/>
    <p:sldId id="283" r:id="rId14"/>
    <p:sldId id="290" r:id="rId15"/>
    <p:sldId id="295" r:id="rId16"/>
    <p:sldId id="293" r:id="rId17"/>
    <p:sldId id="297" r:id="rId18"/>
    <p:sldId id="299" r:id="rId19"/>
    <p:sldId id="294" r:id="rId20"/>
    <p:sldId id="257" r:id="rId21"/>
    <p:sldId id="285" r:id="rId22"/>
    <p:sldId id="272" r:id="rId23"/>
    <p:sldId id="264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sted, Charlotte" initials="KC" lastIdx="1" clrIdx="0">
    <p:extLst>
      <p:ext uri="{19B8F6BF-5375-455C-9EA6-DF929625EA0E}">
        <p15:presenceInfo xmlns:p15="http://schemas.microsoft.com/office/powerpoint/2012/main" userId="S::ck325@exeter.ac.uk::6215508c-5d56-4874-b791-5dd8e25c9e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90"/>
    <p:restoredTop sz="95638"/>
  </p:normalViewPr>
  <p:slideViewPr>
    <p:cSldViewPr snapToGrid="0" snapToObjects="1">
      <p:cViewPr varScale="1">
        <p:scale>
          <a:sx n="51" d="100"/>
          <a:sy n="51" d="100"/>
        </p:scale>
        <p:origin x="208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48FC5-FA27-4562-8C85-C16BF1D6CB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2CB377-BDDA-43C8-95E0-7D6651A7F331}">
      <dgm:prSet custT="1"/>
      <dgm:spPr/>
      <dgm:t>
        <a:bodyPr/>
        <a:lstStyle/>
        <a:p>
          <a:r>
            <a:rPr lang="en-GB" sz="1700" b="1" dirty="0"/>
            <a:t>keffiyeh: </a:t>
          </a:r>
          <a:r>
            <a:rPr lang="en-GB" sz="1700" dirty="0"/>
            <a:t>a black and white headdress which has become an important symbol of Palestinian nationalism</a:t>
          </a:r>
          <a:endParaRPr lang="en-US" sz="1700" dirty="0"/>
        </a:p>
      </dgm:t>
    </dgm:pt>
    <dgm:pt modelId="{2BB89849-99E3-4A3A-8015-8FB18B48B555}" type="parTrans" cxnId="{8A4F3419-286B-401A-8B03-FCC50ADEFAB4}">
      <dgm:prSet/>
      <dgm:spPr/>
      <dgm:t>
        <a:bodyPr/>
        <a:lstStyle/>
        <a:p>
          <a:endParaRPr lang="en-US" sz="1700"/>
        </a:p>
      </dgm:t>
    </dgm:pt>
    <dgm:pt modelId="{6497F864-8DA3-4902-B066-D3CBEBA28814}" type="sibTrans" cxnId="{8A4F3419-286B-401A-8B03-FCC50ADEFAB4}">
      <dgm:prSet/>
      <dgm:spPr/>
      <dgm:t>
        <a:bodyPr/>
        <a:lstStyle/>
        <a:p>
          <a:endParaRPr lang="en-US" sz="1700"/>
        </a:p>
      </dgm:t>
    </dgm:pt>
    <dgm:pt modelId="{C54F18D4-D4C5-4474-B6A6-105CDBBF4777}">
      <dgm:prSet custT="1"/>
      <dgm:spPr/>
      <dgm:t>
        <a:bodyPr/>
        <a:lstStyle/>
        <a:p>
          <a:r>
            <a:rPr lang="en-GB" sz="1700" b="1" dirty="0"/>
            <a:t>Yasser Arafat</a:t>
          </a:r>
          <a:r>
            <a:rPr lang="en-GB" sz="1700" dirty="0"/>
            <a:t>: a significant Palestinian leader and founding member of Fatah</a:t>
          </a:r>
          <a:endParaRPr lang="en-US" sz="1700" dirty="0"/>
        </a:p>
      </dgm:t>
    </dgm:pt>
    <dgm:pt modelId="{69FA6197-4950-4E97-898D-913CC6CFFE18}" type="parTrans" cxnId="{E274A814-FAC2-45C3-9F7F-2CB295E9FEB1}">
      <dgm:prSet/>
      <dgm:spPr/>
      <dgm:t>
        <a:bodyPr/>
        <a:lstStyle/>
        <a:p>
          <a:endParaRPr lang="en-US" sz="1700"/>
        </a:p>
      </dgm:t>
    </dgm:pt>
    <dgm:pt modelId="{2482FF34-1E40-4DC6-A21B-05F5A3B14CEE}" type="sibTrans" cxnId="{E274A814-FAC2-45C3-9F7F-2CB295E9FEB1}">
      <dgm:prSet/>
      <dgm:spPr/>
      <dgm:t>
        <a:bodyPr/>
        <a:lstStyle/>
        <a:p>
          <a:endParaRPr lang="en-US" sz="1700"/>
        </a:p>
      </dgm:t>
    </dgm:pt>
    <dgm:pt modelId="{94FD7206-E4FD-472D-ABDB-B3915C51387C}">
      <dgm:prSet custT="1"/>
      <dgm:spPr/>
      <dgm:t>
        <a:bodyPr/>
        <a:lstStyle/>
        <a:p>
          <a:r>
            <a:rPr lang="en-GB" sz="1700" b="1" dirty="0"/>
            <a:t>Fatah: </a:t>
          </a:r>
          <a:r>
            <a:rPr lang="en-GB" sz="1700" dirty="0"/>
            <a:t>a Palestinian nationalist group founded by Yasser Arafat in 1959. It remains one of the most popular Palestinian political parties today</a:t>
          </a:r>
          <a:endParaRPr lang="en-US" sz="1700" dirty="0"/>
        </a:p>
      </dgm:t>
    </dgm:pt>
    <dgm:pt modelId="{79F460C9-CDB7-42B7-8026-C5E3A72683BA}" type="parTrans" cxnId="{747D5897-F038-4DA9-AA13-87987B2B7DCA}">
      <dgm:prSet/>
      <dgm:spPr/>
      <dgm:t>
        <a:bodyPr/>
        <a:lstStyle/>
        <a:p>
          <a:endParaRPr lang="en-US" sz="1700"/>
        </a:p>
      </dgm:t>
    </dgm:pt>
    <dgm:pt modelId="{6F558994-D631-4BA5-AB18-3B877601A970}" type="sibTrans" cxnId="{747D5897-F038-4DA9-AA13-87987B2B7DCA}">
      <dgm:prSet/>
      <dgm:spPr/>
      <dgm:t>
        <a:bodyPr/>
        <a:lstStyle/>
        <a:p>
          <a:endParaRPr lang="en-US" sz="1700"/>
        </a:p>
      </dgm:t>
    </dgm:pt>
    <dgm:pt modelId="{3CE23C72-5F96-41BA-9CF5-44E60352B83F}">
      <dgm:prSet custT="1"/>
      <dgm:spPr/>
      <dgm:t>
        <a:bodyPr/>
        <a:lstStyle/>
        <a:p>
          <a:r>
            <a:rPr lang="en-GB" sz="1700" b="1" dirty="0"/>
            <a:t>Popular Front for the Liberation of Palestine (PFLP): </a:t>
          </a:r>
          <a:r>
            <a:rPr lang="en-GB" sz="1700" dirty="0"/>
            <a:t>a Palestinian nationalist group founded by George </a:t>
          </a:r>
          <a:r>
            <a:rPr lang="en-GB" sz="1700" dirty="0" err="1"/>
            <a:t>Habash</a:t>
          </a:r>
          <a:r>
            <a:rPr lang="en-GB" sz="1700" dirty="0"/>
            <a:t> in 1967. Aimed to establish a Marxist state in Palestine</a:t>
          </a:r>
          <a:endParaRPr lang="en-US" sz="1700" dirty="0"/>
        </a:p>
      </dgm:t>
    </dgm:pt>
    <dgm:pt modelId="{26CF1506-FAA5-4DAD-8DAB-E34A0ED96E2D}" type="parTrans" cxnId="{BC7E50CC-F412-4BA5-91CC-5F05D772D7BC}">
      <dgm:prSet/>
      <dgm:spPr/>
      <dgm:t>
        <a:bodyPr/>
        <a:lstStyle/>
        <a:p>
          <a:endParaRPr lang="en-US" sz="1700"/>
        </a:p>
      </dgm:t>
    </dgm:pt>
    <dgm:pt modelId="{C22F1FE2-072F-446E-A953-243C05A5AD32}" type="sibTrans" cxnId="{BC7E50CC-F412-4BA5-91CC-5F05D772D7BC}">
      <dgm:prSet/>
      <dgm:spPr/>
      <dgm:t>
        <a:bodyPr/>
        <a:lstStyle/>
        <a:p>
          <a:endParaRPr lang="en-US" sz="1700"/>
        </a:p>
      </dgm:t>
    </dgm:pt>
    <dgm:pt modelId="{2AADF063-6B05-4518-8D94-AB741958CC2A}">
      <dgm:prSet custT="1"/>
      <dgm:spPr/>
      <dgm:t>
        <a:bodyPr/>
        <a:lstStyle/>
        <a:p>
          <a:r>
            <a:rPr lang="en-GB" sz="1700" b="1" dirty="0"/>
            <a:t>Palestine Liberation Organisation (PLO): </a:t>
          </a:r>
          <a:r>
            <a:rPr lang="en-GB" sz="1700" dirty="0"/>
            <a:t>an umbrella organisation of Palestinian nationalist groups. Widely recognised as representative of the Palestinian people. Has had observer status at the UN since 1974</a:t>
          </a:r>
          <a:endParaRPr lang="en-US" sz="1700" dirty="0"/>
        </a:p>
      </dgm:t>
    </dgm:pt>
    <dgm:pt modelId="{F05BA8D0-E53D-4795-B407-30A51326AD08}" type="parTrans" cxnId="{49227BFB-3B3D-4656-8EFF-C2E33B49EC72}">
      <dgm:prSet/>
      <dgm:spPr/>
      <dgm:t>
        <a:bodyPr/>
        <a:lstStyle/>
        <a:p>
          <a:endParaRPr lang="en-US" sz="1700"/>
        </a:p>
      </dgm:t>
    </dgm:pt>
    <dgm:pt modelId="{25BF0422-C6B6-41FE-9A7E-5BB7A0BA30B8}" type="sibTrans" cxnId="{49227BFB-3B3D-4656-8EFF-C2E33B49EC72}">
      <dgm:prSet/>
      <dgm:spPr/>
      <dgm:t>
        <a:bodyPr/>
        <a:lstStyle/>
        <a:p>
          <a:endParaRPr lang="en-US" sz="1700"/>
        </a:p>
      </dgm:t>
    </dgm:pt>
    <dgm:pt modelId="{23F0B157-D70F-45B6-AD36-E90D5173739D}">
      <dgm:prSet custT="1"/>
      <dgm:spPr/>
      <dgm:t>
        <a:bodyPr/>
        <a:lstStyle/>
        <a:p>
          <a:r>
            <a:rPr lang="en-GB" sz="1700" b="1" dirty="0"/>
            <a:t>Munich Olympics Massacre, 1972: </a:t>
          </a:r>
          <a:r>
            <a:rPr lang="en-GB" sz="1700" dirty="0"/>
            <a:t>when members of the Black September group massacred nine Israeli athletes in September 1972</a:t>
          </a:r>
          <a:endParaRPr lang="en-US" sz="1700" dirty="0"/>
        </a:p>
      </dgm:t>
    </dgm:pt>
    <dgm:pt modelId="{01C446A8-3374-4CE8-854E-1056215C4957}" type="parTrans" cxnId="{CC786CD3-EDDD-434A-A62E-7D4C6E1FC3F1}">
      <dgm:prSet/>
      <dgm:spPr/>
      <dgm:t>
        <a:bodyPr/>
        <a:lstStyle/>
        <a:p>
          <a:endParaRPr lang="en-US" sz="1700"/>
        </a:p>
      </dgm:t>
    </dgm:pt>
    <dgm:pt modelId="{8C162A9C-0EBB-4177-B57B-2BEBBE9A9F7E}" type="sibTrans" cxnId="{CC786CD3-EDDD-434A-A62E-7D4C6E1FC3F1}">
      <dgm:prSet/>
      <dgm:spPr/>
      <dgm:t>
        <a:bodyPr/>
        <a:lstStyle/>
        <a:p>
          <a:endParaRPr lang="en-US" sz="1700"/>
        </a:p>
      </dgm:t>
    </dgm:pt>
    <dgm:pt modelId="{91EC42E4-36EC-6547-A798-77F561E045B4}" type="pres">
      <dgm:prSet presAssocID="{23648FC5-FA27-4562-8C85-C16BF1D6CB05}" presName="linear" presStyleCnt="0">
        <dgm:presLayoutVars>
          <dgm:animLvl val="lvl"/>
          <dgm:resizeHandles val="exact"/>
        </dgm:presLayoutVars>
      </dgm:prSet>
      <dgm:spPr/>
    </dgm:pt>
    <dgm:pt modelId="{44BDF2F9-12D4-944D-9614-48FD42EC414D}" type="pres">
      <dgm:prSet presAssocID="{942CB377-BDDA-43C8-95E0-7D6651A7F33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E6A6088-D350-F248-8B8A-52EF3A47E9E2}" type="pres">
      <dgm:prSet presAssocID="{6497F864-8DA3-4902-B066-D3CBEBA28814}" presName="spacer" presStyleCnt="0"/>
      <dgm:spPr/>
    </dgm:pt>
    <dgm:pt modelId="{4209AD7A-320D-B64B-B983-FEA75828CD8E}" type="pres">
      <dgm:prSet presAssocID="{C54F18D4-D4C5-4474-B6A6-105CDBBF477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B2BD926-E6CF-2248-B94E-9A80EDB01635}" type="pres">
      <dgm:prSet presAssocID="{2482FF34-1E40-4DC6-A21B-05F5A3B14CEE}" presName="spacer" presStyleCnt="0"/>
      <dgm:spPr/>
    </dgm:pt>
    <dgm:pt modelId="{DADCA841-D387-1B49-A349-5ED39A605369}" type="pres">
      <dgm:prSet presAssocID="{94FD7206-E4FD-472D-ABDB-B3915C51387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5BCFA80-C2F1-7745-9C6A-56A6E7D60741}" type="pres">
      <dgm:prSet presAssocID="{6F558994-D631-4BA5-AB18-3B877601A970}" presName="spacer" presStyleCnt="0"/>
      <dgm:spPr/>
    </dgm:pt>
    <dgm:pt modelId="{D5406445-A8B6-C642-BD7B-E530A4E54471}" type="pres">
      <dgm:prSet presAssocID="{3CE23C72-5F96-41BA-9CF5-44E60352B83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2CBE242-4F8A-9B4B-87A1-7DFE8C17EC3D}" type="pres">
      <dgm:prSet presAssocID="{C22F1FE2-072F-446E-A953-243C05A5AD32}" presName="spacer" presStyleCnt="0"/>
      <dgm:spPr/>
    </dgm:pt>
    <dgm:pt modelId="{0106CDB1-6CEF-384A-9D06-1BAFD28E1B5B}" type="pres">
      <dgm:prSet presAssocID="{2AADF063-6B05-4518-8D94-AB741958CC2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378F3EE-5461-6E4F-A1C8-AC7BF9215777}" type="pres">
      <dgm:prSet presAssocID="{25BF0422-C6B6-41FE-9A7E-5BB7A0BA30B8}" presName="spacer" presStyleCnt="0"/>
      <dgm:spPr/>
    </dgm:pt>
    <dgm:pt modelId="{F2DA7AEA-4CDB-4849-A32C-7C671297DE15}" type="pres">
      <dgm:prSet presAssocID="{23F0B157-D70F-45B6-AD36-E90D5173739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274A814-FAC2-45C3-9F7F-2CB295E9FEB1}" srcId="{23648FC5-FA27-4562-8C85-C16BF1D6CB05}" destId="{C54F18D4-D4C5-4474-B6A6-105CDBBF4777}" srcOrd="1" destOrd="0" parTransId="{69FA6197-4950-4E97-898D-913CC6CFFE18}" sibTransId="{2482FF34-1E40-4DC6-A21B-05F5A3B14CEE}"/>
    <dgm:cxn modelId="{EBF0A915-203B-8249-AE1C-2F9826ADFC91}" type="presOf" srcId="{C54F18D4-D4C5-4474-B6A6-105CDBBF4777}" destId="{4209AD7A-320D-B64B-B983-FEA75828CD8E}" srcOrd="0" destOrd="0" presId="urn:microsoft.com/office/officeart/2005/8/layout/vList2"/>
    <dgm:cxn modelId="{8A4F3419-286B-401A-8B03-FCC50ADEFAB4}" srcId="{23648FC5-FA27-4562-8C85-C16BF1D6CB05}" destId="{942CB377-BDDA-43C8-95E0-7D6651A7F331}" srcOrd="0" destOrd="0" parTransId="{2BB89849-99E3-4A3A-8015-8FB18B48B555}" sibTransId="{6497F864-8DA3-4902-B066-D3CBEBA28814}"/>
    <dgm:cxn modelId="{00D64F1C-F958-8347-87D4-DD489ACD2D06}" type="presOf" srcId="{942CB377-BDDA-43C8-95E0-7D6651A7F331}" destId="{44BDF2F9-12D4-944D-9614-48FD42EC414D}" srcOrd="0" destOrd="0" presId="urn:microsoft.com/office/officeart/2005/8/layout/vList2"/>
    <dgm:cxn modelId="{F1F37420-DE3E-AD4A-B35F-648361F676DF}" type="presOf" srcId="{23F0B157-D70F-45B6-AD36-E90D5173739D}" destId="{F2DA7AEA-4CDB-4849-A32C-7C671297DE15}" srcOrd="0" destOrd="0" presId="urn:microsoft.com/office/officeart/2005/8/layout/vList2"/>
    <dgm:cxn modelId="{FCCDB23B-E80A-BD48-A21F-EBBEAA01E756}" type="presOf" srcId="{94FD7206-E4FD-472D-ABDB-B3915C51387C}" destId="{DADCA841-D387-1B49-A349-5ED39A605369}" srcOrd="0" destOrd="0" presId="urn:microsoft.com/office/officeart/2005/8/layout/vList2"/>
    <dgm:cxn modelId="{9EC9E63F-4BBB-B344-8593-C1A6F94CEC05}" type="presOf" srcId="{3CE23C72-5F96-41BA-9CF5-44E60352B83F}" destId="{D5406445-A8B6-C642-BD7B-E530A4E54471}" srcOrd="0" destOrd="0" presId="urn:microsoft.com/office/officeart/2005/8/layout/vList2"/>
    <dgm:cxn modelId="{B8443D8E-987B-CB45-B023-AD670B413303}" type="presOf" srcId="{23648FC5-FA27-4562-8C85-C16BF1D6CB05}" destId="{91EC42E4-36EC-6547-A798-77F561E045B4}" srcOrd="0" destOrd="0" presId="urn:microsoft.com/office/officeart/2005/8/layout/vList2"/>
    <dgm:cxn modelId="{747D5897-F038-4DA9-AA13-87987B2B7DCA}" srcId="{23648FC5-FA27-4562-8C85-C16BF1D6CB05}" destId="{94FD7206-E4FD-472D-ABDB-B3915C51387C}" srcOrd="2" destOrd="0" parTransId="{79F460C9-CDB7-42B7-8026-C5E3A72683BA}" sibTransId="{6F558994-D631-4BA5-AB18-3B877601A970}"/>
    <dgm:cxn modelId="{6248DEC1-48BE-9340-B0E6-AA1B8FE90072}" type="presOf" srcId="{2AADF063-6B05-4518-8D94-AB741958CC2A}" destId="{0106CDB1-6CEF-384A-9D06-1BAFD28E1B5B}" srcOrd="0" destOrd="0" presId="urn:microsoft.com/office/officeart/2005/8/layout/vList2"/>
    <dgm:cxn modelId="{BC7E50CC-F412-4BA5-91CC-5F05D772D7BC}" srcId="{23648FC5-FA27-4562-8C85-C16BF1D6CB05}" destId="{3CE23C72-5F96-41BA-9CF5-44E60352B83F}" srcOrd="3" destOrd="0" parTransId="{26CF1506-FAA5-4DAD-8DAB-E34A0ED96E2D}" sibTransId="{C22F1FE2-072F-446E-A953-243C05A5AD32}"/>
    <dgm:cxn modelId="{CC786CD3-EDDD-434A-A62E-7D4C6E1FC3F1}" srcId="{23648FC5-FA27-4562-8C85-C16BF1D6CB05}" destId="{23F0B157-D70F-45B6-AD36-E90D5173739D}" srcOrd="5" destOrd="0" parTransId="{01C446A8-3374-4CE8-854E-1056215C4957}" sibTransId="{8C162A9C-0EBB-4177-B57B-2BEBBE9A9F7E}"/>
    <dgm:cxn modelId="{49227BFB-3B3D-4656-8EFF-C2E33B49EC72}" srcId="{23648FC5-FA27-4562-8C85-C16BF1D6CB05}" destId="{2AADF063-6B05-4518-8D94-AB741958CC2A}" srcOrd="4" destOrd="0" parTransId="{F05BA8D0-E53D-4795-B407-30A51326AD08}" sibTransId="{25BF0422-C6B6-41FE-9A7E-5BB7A0BA30B8}"/>
    <dgm:cxn modelId="{7859BD2D-A663-EF4D-9379-224A43D1C446}" type="presParOf" srcId="{91EC42E4-36EC-6547-A798-77F561E045B4}" destId="{44BDF2F9-12D4-944D-9614-48FD42EC414D}" srcOrd="0" destOrd="0" presId="urn:microsoft.com/office/officeart/2005/8/layout/vList2"/>
    <dgm:cxn modelId="{80C65D4B-5B16-414D-AFEA-E13EA6B0D5F7}" type="presParOf" srcId="{91EC42E4-36EC-6547-A798-77F561E045B4}" destId="{BE6A6088-D350-F248-8B8A-52EF3A47E9E2}" srcOrd="1" destOrd="0" presId="urn:microsoft.com/office/officeart/2005/8/layout/vList2"/>
    <dgm:cxn modelId="{EBBF8D8D-F175-0749-9E2E-8260A537B804}" type="presParOf" srcId="{91EC42E4-36EC-6547-A798-77F561E045B4}" destId="{4209AD7A-320D-B64B-B983-FEA75828CD8E}" srcOrd="2" destOrd="0" presId="urn:microsoft.com/office/officeart/2005/8/layout/vList2"/>
    <dgm:cxn modelId="{7B4A59E8-43D5-AC44-A406-457FA95936FB}" type="presParOf" srcId="{91EC42E4-36EC-6547-A798-77F561E045B4}" destId="{FB2BD926-E6CF-2248-B94E-9A80EDB01635}" srcOrd="3" destOrd="0" presId="urn:microsoft.com/office/officeart/2005/8/layout/vList2"/>
    <dgm:cxn modelId="{A0F5A955-BB75-C347-A78A-32AB4E522442}" type="presParOf" srcId="{91EC42E4-36EC-6547-A798-77F561E045B4}" destId="{DADCA841-D387-1B49-A349-5ED39A605369}" srcOrd="4" destOrd="0" presId="urn:microsoft.com/office/officeart/2005/8/layout/vList2"/>
    <dgm:cxn modelId="{0677B013-68A2-944F-BDAC-C1381012994A}" type="presParOf" srcId="{91EC42E4-36EC-6547-A798-77F561E045B4}" destId="{85BCFA80-C2F1-7745-9C6A-56A6E7D60741}" srcOrd="5" destOrd="0" presId="urn:microsoft.com/office/officeart/2005/8/layout/vList2"/>
    <dgm:cxn modelId="{F30F6F8A-BF41-A941-AFE7-83D407A40742}" type="presParOf" srcId="{91EC42E4-36EC-6547-A798-77F561E045B4}" destId="{D5406445-A8B6-C642-BD7B-E530A4E54471}" srcOrd="6" destOrd="0" presId="urn:microsoft.com/office/officeart/2005/8/layout/vList2"/>
    <dgm:cxn modelId="{22281425-88D6-E244-90A0-9CEE1B616296}" type="presParOf" srcId="{91EC42E4-36EC-6547-A798-77F561E045B4}" destId="{42CBE242-4F8A-9B4B-87A1-7DFE8C17EC3D}" srcOrd="7" destOrd="0" presId="urn:microsoft.com/office/officeart/2005/8/layout/vList2"/>
    <dgm:cxn modelId="{1AF310AF-FAA2-6240-8A91-B248284FB85C}" type="presParOf" srcId="{91EC42E4-36EC-6547-A798-77F561E045B4}" destId="{0106CDB1-6CEF-384A-9D06-1BAFD28E1B5B}" srcOrd="8" destOrd="0" presId="urn:microsoft.com/office/officeart/2005/8/layout/vList2"/>
    <dgm:cxn modelId="{DEC7C571-D85D-0249-8319-0FE26A28CDAD}" type="presParOf" srcId="{91EC42E4-36EC-6547-A798-77F561E045B4}" destId="{B378F3EE-5461-6E4F-A1C8-AC7BF9215777}" srcOrd="9" destOrd="0" presId="urn:microsoft.com/office/officeart/2005/8/layout/vList2"/>
    <dgm:cxn modelId="{EBF32BE0-CA7D-284F-8B1D-556B4A8A985E}" type="presParOf" srcId="{91EC42E4-36EC-6547-A798-77F561E045B4}" destId="{F2DA7AEA-4CDB-4849-A32C-7C671297DE1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23E6FA-0C3C-435F-98AC-9DE9C3D958C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7C448B-CA9E-4585-9B64-C1CC6E4A06D0}">
      <dgm:prSet custT="1"/>
      <dgm:spPr/>
      <dgm:t>
        <a:bodyPr/>
        <a:lstStyle/>
        <a:p>
          <a:r>
            <a:rPr lang="en-GB" sz="3200" dirty="0"/>
            <a:t>What was the difference between Fatah and PFLP?</a:t>
          </a:r>
          <a:endParaRPr lang="en-US" sz="3200" dirty="0"/>
        </a:p>
      </dgm:t>
    </dgm:pt>
    <dgm:pt modelId="{02FCFC54-71CE-436E-8FF6-65EE7D4AFF7D}" type="parTrans" cxnId="{26231268-D280-460F-AA12-8D7B7AB18966}">
      <dgm:prSet/>
      <dgm:spPr/>
      <dgm:t>
        <a:bodyPr/>
        <a:lstStyle/>
        <a:p>
          <a:endParaRPr lang="en-US" sz="1400"/>
        </a:p>
      </dgm:t>
    </dgm:pt>
    <dgm:pt modelId="{AB4C716E-3A46-41D6-BED1-8A1E0BCBB10B}" type="sibTrans" cxnId="{26231268-D280-460F-AA12-8D7B7AB18966}">
      <dgm:prSet/>
      <dgm:spPr/>
      <dgm:t>
        <a:bodyPr/>
        <a:lstStyle/>
        <a:p>
          <a:endParaRPr lang="en-US" sz="1400"/>
        </a:p>
      </dgm:t>
    </dgm:pt>
    <dgm:pt modelId="{82DEEF2F-D6A6-4AEF-8F50-B55D694C0A8E}">
      <dgm:prSet custT="1"/>
      <dgm:spPr/>
      <dgm:t>
        <a:bodyPr/>
        <a:lstStyle/>
        <a:p>
          <a:r>
            <a:rPr lang="en-GB" sz="3200" dirty="0"/>
            <a:t>Would you have supported either group if you were Palestinian in the 1960s and 1970s?</a:t>
          </a:r>
          <a:endParaRPr lang="en-US" sz="3200" dirty="0"/>
        </a:p>
      </dgm:t>
    </dgm:pt>
    <dgm:pt modelId="{17195E47-A4D2-4BE0-A59B-7E60E2665BC4}" type="parTrans" cxnId="{D9D83150-DE22-469E-8D27-7DEFDBDC635D}">
      <dgm:prSet/>
      <dgm:spPr/>
      <dgm:t>
        <a:bodyPr/>
        <a:lstStyle/>
        <a:p>
          <a:endParaRPr lang="en-US" sz="1400"/>
        </a:p>
      </dgm:t>
    </dgm:pt>
    <dgm:pt modelId="{3889590D-2A7D-44C3-BCBE-FE8CF88B140B}" type="sibTrans" cxnId="{D9D83150-DE22-469E-8D27-7DEFDBDC635D}">
      <dgm:prSet/>
      <dgm:spPr/>
      <dgm:t>
        <a:bodyPr/>
        <a:lstStyle/>
        <a:p>
          <a:endParaRPr lang="en-US" sz="1400"/>
        </a:p>
      </dgm:t>
    </dgm:pt>
    <dgm:pt modelId="{1D6EEECB-FB08-F64C-95FF-E146216A9A27}" type="pres">
      <dgm:prSet presAssocID="{FD23E6FA-0C3C-435F-98AC-9DE9C3D958CB}" presName="linear" presStyleCnt="0">
        <dgm:presLayoutVars>
          <dgm:animLvl val="lvl"/>
          <dgm:resizeHandles val="exact"/>
        </dgm:presLayoutVars>
      </dgm:prSet>
      <dgm:spPr/>
    </dgm:pt>
    <dgm:pt modelId="{048ED0CB-56AF-0448-B7F3-F74347AFBCD7}" type="pres">
      <dgm:prSet presAssocID="{5E7C448B-CA9E-4585-9B64-C1CC6E4A06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4F4DF9-7532-D240-B7CA-4CD31ED28C23}" type="pres">
      <dgm:prSet presAssocID="{AB4C716E-3A46-41D6-BED1-8A1E0BCBB10B}" presName="spacer" presStyleCnt="0"/>
      <dgm:spPr/>
    </dgm:pt>
    <dgm:pt modelId="{AA3BEC34-EFF2-354D-A94F-FE1F744A667F}" type="pres">
      <dgm:prSet presAssocID="{82DEEF2F-D6A6-4AEF-8F50-B55D694C0A8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9D83150-DE22-469E-8D27-7DEFDBDC635D}" srcId="{FD23E6FA-0C3C-435F-98AC-9DE9C3D958CB}" destId="{82DEEF2F-D6A6-4AEF-8F50-B55D694C0A8E}" srcOrd="1" destOrd="0" parTransId="{17195E47-A4D2-4BE0-A59B-7E60E2665BC4}" sibTransId="{3889590D-2A7D-44C3-BCBE-FE8CF88B140B}"/>
    <dgm:cxn modelId="{7F638865-A16C-DD44-B839-BFE128C6A597}" type="presOf" srcId="{FD23E6FA-0C3C-435F-98AC-9DE9C3D958CB}" destId="{1D6EEECB-FB08-F64C-95FF-E146216A9A27}" srcOrd="0" destOrd="0" presId="urn:microsoft.com/office/officeart/2005/8/layout/vList2"/>
    <dgm:cxn modelId="{26231268-D280-460F-AA12-8D7B7AB18966}" srcId="{FD23E6FA-0C3C-435F-98AC-9DE9C3D958CB}" destId="{5E7C448B-CA9E-4585-9B64-C1CC6E4A06D0}" srcOrd="0" destOrd="0" parTransId="{02FCFC54-71CE-436E-8FF6-65EE7D4AFF7D}" sibTransId="{AB4C716E-3A46-41D6-BED1-8A1E0BCBB10B}"/>
    <dgm:cxn modelId="{5663837F-CB83-D347-87B2-36B5CE11E652}" type="presOf" srcId="{82DEEF2F-D6A6-4AEF-8F50-B55D694C0A8E}" destId="{AA3BEC34-EFF2-354D-A94F-FE1F744A667F}" srcOrd="0" destOrd="0" presId="urn:microsoft.com/office/officeart/2005/8/layout/vList2"/>
    <dgm:cxn modelId="{BB55E3AD-46B7-D640-8CB2-1F9DEB427AB5}" type="presOf" srcId="{5E7C448B-CA9E-4585-9B64-C1CC6E4A06D0}" destId="{048ED0CB-56AF-0448-B7F3-F74347AFBCD7}" srcOrd="0" destOrd="0" presId="urn:microsoft.com/office/officeart/2005/8/layout/vList2"/>
    <dgm:cxn modelId="{9F235729-5452-F84C-BEF9-1FD30AAB4C43}" type="presParOf" srcId="{1D6EEECB-FB08-F64C-95FF-E146216A9A27}" destId="{048ED0CB-56AF-0448-B7F3-F74347AFBCD7}" srcOrd="0" destOrd="0" presId="urn:microsoft.com/office/officeart/2005/8/layout/vList2"/>
    <dgm:cxn modelId="{0E120465-4C1B-2E45-896A-4B1E4DD54A38}" type="presParOf" srcId="{1D6EEECB-FB08-F64C-95FF-E146216A9A27}" destId="{CA4F4DF9-7532-D240-B7CA-4CD31ED28C23}" srcOrd="1" destOrd="0" presId="urn:microsoft.com/office/officeart/2005/8/layout/vList2"/>
    <dgm:cxn modelId="{21327CF9-A67B-B54A-94B6-A233B3588753}" type="presParOf" srcId="{1D6EEECB-FB08-F64C-95FF-E146216A9A27}" destId="{AA3BEC34-EFF2-354D-A94F-FE1F744A66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DF2F9-12D4-944D-9614-48FD42EC414D}">
      <dsp:nvSpPr>
        <dsp:cNvPr id="0" name=""/>
        <dsp:cNvSpPr/>
      </dsp:nvSpPr>
      <dsp:spPr>
        <a:xfrm>
          <a:off x="0" y="722"/>
          <a:ext cx="6261913" cy="10986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keffiyeh: </a:t>
          </a:r>
          <a:r>
            <a:rPr lang="en-GB" sz="1700" kern="1200" dirty="0"/>
            <a:t>a black and white headdress which has become an important symbol of Palestinian nationalism</a:t>
          </a:r>
          <a:endParaRPr lang="en-US" sz="1700" kern="1200" dirty="0"/>
        </a:p>
      </dsp:txBody>
      <dsp:txXfrm>
        <a:off x="53629" y="54351"/>
        <a:ext cx="6154655" cy="991343"/>
      </dsp:txXfrm>
    </dsp:sp>
    <dsp:sp modelId="{4209AD7A-320D-B64B-B983-FEA75828CD8E}">
      <dsp:nvSpPr>
        <dsp:cNvPr id="0" name=""/>
        <dsp:cNvSpPr/>
      </dsp:nvSpPr>
      <dsp:spPr>
        <a:xfrm>
          <a:off x="0" y="1112556"/>
          <a:ext cx="6261913" cy="1098601"/>
        </a:xfrm>
        <a:prstGeom prst="roundRect">
          <a:avLst/>
        </a:prstGeom>
        <a:solidFill>
          <a:schemeClr val="accent5">
            <a:hueOff val="-72002"/>
            <a:satOff val="-3449"/>
            <a:lumOff val="-2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Yasser Arafat</a:t>
          </a:r>
          <a:r>
            <a:rPr lang="en-GB" sz="1700" kern="1200" dirty="0"/>
            <a:t>: a significant Palestinian leader and founding member of Fatah</a:t>
          </a:r>
          <a:endParaRPr lang="en-US" sz="1700" kern="1200" dirty="0"/>
        </a:p>
      </dsp:txBody>
      <dsp:txXfrm>
        <a:off x="53629" y="1166185"/>
        <a:ext cx="6154655" cy="991343"/>
      </dsp:txXfrm>
    </dsp:sp>
    <dsp:sp modelId="{DADCA841-D387-1B49-A349-5ED39A605369}">
      <dsp:nvSpPr>
        <dsp:cNvPr id="0" name=""/>
        <dsp:cNvSpPr/>
      </dsp:nvSpPr>
      <dsp:spPr>
        <a:xfrm>
          <a:off x="0" y="2224390"/>
          <a:ext cx="6261913" cy="1098601"/>
        </a:xfrm>
        <a:prstGeom prst="roundRect">
          <a:avLst/>
        </a:prstGeom>
        <a:solidFill>
          <a:schemeClr val="accent5">
            <a:hueOff val="-144004"/>
            <a:satOff val="-6898"/>
            <a:lumOff val="-5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Fatah: </a:t>
          </a:r>
          <a:r>
            <a:rPr lang="en-GB" sz="1700" kern="1200" dirty="0"/>
            <a:t>a Palestinian nationalist group founded by Yasser Arafat in 1959. It remains one of the most popular Palestinian political parties today</a:t>
          </a:r>
          <a:endParaRPr lang="en-US" sz="1700" kern="1200" dirty="0"/>
        </a:p>
      </dsp:txBody>
      <dsp:txXfrm>
        <a:off x="53629" y="2278019"/>
        <a:ext cx="6154655" cy="991343"/>
      </dsp:txXfrm>
    </dsp:sp>
    <dsp:sp modelId="{D5406445-A8B6-C642-BD7B-E530A4E54471}">
      <dsp:nvSpPr>
        <dsp:cNvPr id="0" name=""/>
        <dsp:cNvSpPr/>
      </dsp:nvSpPr>
      <dsp:spPr>
        <a:xfrm>
          <a:off x="0" y="3336224"/>
          <a:ext cx="6261913" cy="1098601"/>
        </a:xfrm>
        <a:prstGeom prst="roundRect">
          <a:avLst/>
        </a:prstGeom>
        <a:solidFill>
          <a:schemeClr val="accent5">
            <a:hueOff val="-216007"/>
            <a:satOff val="-10347"/>
            <a:lumOff val="-8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Popular Front for the Liberation of Palestine (PFLP): </a:t>
          </a:r>
          <a:r>
            <a:rPr lang="en-GB" sz="1700" kern="1200" dirty="0"/>
            <a:t>a Palestinian nationalist group founded by George </a:t>
          </a:r>
          <a:r>
            <a:rPr lang="en-GB" sz="1700" kern="1200" dirty="0" err="1"/>
            <a:t>Habash</a:t>
          </a:r>
          <a:r>
            <a:rPr lang="en-GB" sz="1700" kern="1200" dirty="0"/>
            <a:t> in 1967. Aimed to establish a Marxist state in Palestine</a:t>
          </a:r>
          <a:endParaRPr lang="en-US" sz="1700" kern="1200" dirty="0"/>
        </a:p>
      </dsp:txBody>
      <dsp:txXfrm>
        <a:off x="53629" y="3389853"/>
        <a:ext cx="6154655" cy="991343"/>
      </dsp:txXfrm>
    </dsp:sp>
    <dsp:sp modelId="{0106CDB1-6CEF-384A-9D06-1BAFD28E1B5B}">
      <dsp:nvSpPr>
        <dsp:cNvPr id="0" name=""/>
        <dsp:cNvSpPr/>
      </dsp:nvSpPr>
      <dsp:spPr>
        <a:xfrm>
          <a:off x="0" y="4448058"/>
          <a:ext cx="6261913" cy="1098601"/>
        </a:xfrm>
        <a:prstGeom prst="roundRect">
          <a:avLst/>
        </a:prstGeom>
        <a:solidFill>
          <a:schemeClr val="accent5">
            <a:hueOff val="-288009"/>
            <a:satOff val="-13796"/>
            <a:lumOff val="-1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Palestine Liberation Organisation (PLO): </a:t>
          </a:r>
          <a:r>
            <a:rPr lang="en-GB" sz="1700" kern="1200" dirty="0"/>
            <a:t>an umbrella organisation of Palestinian nationalist groups. Widely recognised as representative of the Palestinian people. Has had observer status at the UN since 1974</a:t>
          </a:r>
          <a:endParaRPr lang="en-US" sz="1700" kern="1200" dirty="0"/>
        </a:p>
      </dsp:txBody>
      <dsp:txXfrm>
        <a:off x="53629" y="4501687"/>
        <a:ext cx="6154655" cy="991343"/>
      </dsp:txXfrm>
    </dsp:sp>
    <dsp:sp modelId="{F2DA7AEA-4CDB-4849-A32C-7C671297DE15}">
      <dsp:nvSpPr>
        <dsp:cNvPr id="0" name=""/>
        <dsp:cNvSpPr/>
      </dsp:nvSpPr>
      <dsp:spPr>
        <a:xfrm>
          <a:off x="0" y="5559893"/>
          <a:ext cx="6261913" cy="1098601"/>
        </a:xfrm>
        <a:prstGeom prst="roundRect">
          <a:avLst/>
        </a:prstGeom>
        <a:solidFill>
          <a:schemeClr val="accent5">
            <a:hueOff val="-360011"/>
            <a:satOff val="-17245"/>
            <a:lumOff val="-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Munich Olympics Massacre, 1972: </a:t>
          </a:r>
          <a:r>
            <a:rPr lang="en-GB" sz="1700" kern="1200" dirty="0"/>
            <a:t>when members of the Black September group massacred nine Israeli athletes in September 1972</a:t>
          </a:r>
          <a:endParaRPr lang="en-US" sz="1700" kern="1200" dirty="0"/>
        </a:p>
      </dsp:txBody>
      <dsp:txXfrm>
        <a:off x="53629" y="5613522"/>
        <a:ext cx="6154655" cy="991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ED0CB-56AF-0448-B7F3-F74347AFBCD7}">
      <dsp:nvSpPr>
        <dsp:cNvPr id="0" name=""/>
        <dsp:cNvSpPr/>
      </dsp:nvSpPr>
      <dsp:spPr>
        <a:xfrm>
          <a:off x="0" y="896225"/>
          <a:ext cx="6263640" cy="17625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What was the difference between Fatah and PFLP?</a:t>
          </a:r>
          <a:endParaRPr lang="en-US" sz="3200" kern="1200" dirty="0"/>
        </a:p>
      </dsp:txBody>
      <dsp:txXfrm>
        <a:off x="86039" y="982264"/>
        <a:ext cx="6091562" cy="1590440"/>
      </dsp:txXfrm>
    </dsp:sp>
    <dsp:sp modelId="{AA3BEC34-EFF2-354D-A94F-FE1F744A667F}">
      <dsp:nvSpPr>
        <dsp:cNvPr id="0" name=""/>
        <dsp:cNvSpPr/>
      </dsp:nvSpPr>
      <dsp:spPr>
        <a:xfrm>
          <a:off x="0" y="2845944"/>
          <a:ext cx="6263640" cy="1762518"/>
        </a:xfrm>
        <a:prstGeom prst="roundRect">
          <a:avLst/>
        </a:prstGeom>
        <a:solidFill>
          <a:schemeClr val="accent5">
            <a:hueOff val="-360011"/>
            <a:satOff val="-17245"/>
            <a:lumOff val="-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Would you have supported either group if you were Palestinian in the 1960s and 1970s?</a:t>
          </a:r>
          <a:endParaRPr lang="en-US" sz="3200" kern="1200" dirty="0"/>
        </a:p>
      </dsp:txBody>
      <dsp:txXfrm>
        <a:off x="86039" y="2931983"/>
        <a:ext cx="6091562" cy="159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8AD7-D690-AF4F-B7CC-FFA89A1BA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2FB78-9E86-F542-9937-94D338475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8A9F-A74B-6D41-8ACB-269D2752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4619-BC98-8B43-A387-34B1EA9A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B288A-8116-B84A-BDBB-46425EAE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2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7194-BADB-D740-A2D0-D056D722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63BEC-54B0-7B47-B909-4BB5D8A14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BB95B-407B-034B-8452-7E019EEF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97DD8-B70A-3944-A807-6B9667D2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5D3F-15D3-3246-BA9C-515C6B0D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54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8CF6EA-798B-3F49-B12E-C90119C86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9B825-259B-124C-B9B9-F1E46534D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108A6-8716-EC40-AEC3-1E97E92F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A909-6F8C-204F-92DC-31DAB1FF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EE8C6-6498-4545-8E23-1B9F2617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6D20-E8AB-944E-A21F-B31457DD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AEFD-6E78-DE41-82E9-45CDCA34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A872-2D71-6041-B5D5-B7E0A37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3C6A4-4022-D34B-96EB-CF89EA53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6A77A-F991-774B-B904-F56C02E0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2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DB3EC-6D51-7341-8AF6-4BAA1F09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B3F50-C89B-5446-B10A-60F4E3FFD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56420-ACFC-284E-B60E-C4B22408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AF5CB-E5BA-4D48-9265-B53DFBA0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3758F-F3B3-644D-88BA-2EFC1B72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1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14EDF-ED55-474F-AF47-3E4FE41C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1D0BF-5FC7-7F46-B4D6-CAF56AD1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B4F48-C354-694D-95AD-16026D397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B063E-BFD2-C547-BD8D-7C569085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3D33-EBE6-BA4F-9BEE-BCCA67FC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F1950-12C9-3942-8A28-D1C9BBEE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0D46-8CA7-5744-9FF0-292B25CE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020A6-BB1C-2B4F-88FD-EB4D91F37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71020-1744-E54F-AAEB-D7D6F2897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7F85E-5FD1-4A4C-8E02-9D43DCE77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C56EB-9295-C64F-A4B5-8241E30C5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E95EF-180F-A24B-AF91-A37681AF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5AE2A-AD2C-444E-BB5F-101153BC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044DC-AF88-0F42-A676-1950B94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2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FDE6-CDFA-1E40-8391-040FD5D83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89265-DD40-1C4D-95CC-B8DE666B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1EFB1-2356-8A4A-BB75-DF3E1D53E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A6C29-3D35-9244-8868-0B2F070C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02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EA109-8733-9E48-8EB2-22A1D86F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D2318-B647-1840-8308-04CE01F9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D4C41-D890-E94D-8427-53D3AB4B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9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C8E6-6F69-144D-80BD-3F8CADD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88F77-A2B6-F543-9471-21862BC5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2D7FE-69E3-564A-ADC5-A6329634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66084-E598-7A42-B8CA-F88C925F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C60BD-AAA2-3A4C-9A89-968AA979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B17BF-4199-054B-B034-BA3DCE37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0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7306-7936-F34A-A8DF-1963B49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2CB2B-ADF2-4B40-9BAD-B7D7CB1B5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BC075-A4EE-6D48-B271-29A862854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51FB2-5697-D24C-B10E-EEEDF84F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B0B11-E391-274D-96C9-458363EA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09603-9B6F-1947-86CE-C705F87A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19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22813-3A9A-5546-9AD9-7FD71B3F2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B89A9-94CC-C04A-A141-4CC193493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6D5B5-E832-1240-8479-45A85A99F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8DE2-55F2-FA4D-8F90-8266BB137C5F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B4B5C-F202-684C-977E-623226F71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A7694-7FC0-2541-9121-D2F1F056B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526A-59CB-C545-B9B5-AC2453D7E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www.thetimes.co.uk/imageserver/image/%2Fmethode%2Ftimes%2Fprodmigration%2Fweb%2Fbin%2Fc2195f49-ccff-314d-8dd9-a6921d534735.jpg?crop=1500%2C1000%2C0%2C0&amp;resize=118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thetimes.co.uk/imageserver/image/%2Fmethode%2Ftimes%2Fprodmigration%2Fweb%2Fbin%2Fc2195f49-ccff-314d-8dd9-a6921d534735.jpg?crop=1500%2C1000%2C0%2C0&amp;resize=11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GC_hHii1jo?feature=oembed" TargetMode="External"/><Relationship Id="rId4" Type="http://schemas.openxmlformats.org/officeDocument/2006/relationships/hyperlink" Target="https://www.youtube.com/watch?v=aGC_hHii1jo&amp;feature=emb_log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ZrzoiZSxo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https://www.thetimes.co.uk/imageserver/image/%2Fmethode%2Ftimes%2Fprodmigration%2Fweb%2Fbin%2Fc2195f49-ccff-314d-8dd9-a6921d534735.jpg?crop=1500%2C1000%2C0%2C0&amp;resize=11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thetimes.co.uk/imageserver/image/%2Fmethode%2Ftimes%2Fprodmigration%2Fweb%2Fbin%2Fc2195f49-ccff-314d-8dd9-a6921d534735.jpg?crop=1500%2C1000%2C0%2C0&amp;resize=118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https://www.thetimes.co.uk/imageserver/image/%2Fmethode%2Ftimes%2Fprodmigration%2Fweb%2Fbin%2Fc2195f49-ccff-314d-8dd9-a6921d534735.jpg?crop=1500%2C1000%2C0%2C0&amp;resize=11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13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500B7-E967-A54C-8ADA-C354D333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How did Palestinian nationalism change in the 1960s and 1970s?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F8D6B-C5D0-E947-BE43-AC1839E3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Lesson 10</a:t>
            </a:r>
          </a:p>
        </p:txBody>
      </p:sp>
      <p:sp>
        <p:nvSpPr>
          <p:cNvPr id="205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7" descr="Palestinians begin work on exhumation of Yasser Arafat | The Times">
            <a:extLst>
              <a:ext uri="{FF2B5EF4-FFF2-40B4-BE49-F238E27FC236}">
                <a16:creationId xmlns:a16="http://schemas.microsoft.com/office/drawing/2014/main" id="{38A9F5F9-F279-9C4F-919B-40AD9BC2D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37878" y="1030141"/>
            <a:ext cx="7214616" cy="47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CD28221-1E23-5647-84F6-4619066C9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B5853F-3712-3441-AF42-40B909099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344" y="20292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3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F85E2-ACD7-744A-974C-44E4DFAD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72" y="1543929"/>
            <a:ext cx="7639049" cy="121953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Now we are going to look at Palestinian nationalism in more detail</a:t>
            </a:r>
            <a:endParaRPr lang="en-US" sz="2800" b="1" kern="12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101BFF-01C9-884B-ADF5-C1D43EC906BD}"/>
              </a:ext>
            </a:extLst>
          </p:cNvPr>
          <p:cNvSpPr txBox="1">
            <a:spLocks/>
          </p:cNvSpPr>
          <p:nvPr/>
        </p:nvSpPr>
        <p:spPr>
          <a:xfrm>
            <a:off x="2611197" y="3746047"/>
            <a:ext cx="6966558" cy="2038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It would be helpful to make a note of these acronyms at the top of your page: </a:t>
            </a:r>
          </a:p>
          <a:p>
            <a:pPr algn="ctr"/>
            <a:br>
              <a:rPr lang="en-GB" sz="2800" b="1" dirty="0">
                <a:solidFill>
                  <a:schemeClr val="bg1"/>
                </a:solidFill>
              </a:rPr>
            </a:br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PLO: </a:t>
            </a:r>
            <a:r>
              <a:rPr lang="en-GB" sz="2800" b="1" u="sng" dirty="0">
                <a:solidFill>
                  <a:schemeClr val="bg1"/>
                </a:solidFill>
              </a:rPr>
              <a:t>P</a:t>
            </a:r>
            <a:r>
              <a:rPr lang="en-GB" sz="2800" b="1" dirty="0">
                <a:solidFill>
                  <a:schemeClr val="bg1"/>
                </a:solidFill>
              </a:rPr>
              <a:t>alestine </a:t>
            </a:r>
            <a:r>
              <a:rPr lang="en-GB" sz="2800" b="1" u="sng" dirty="0">
                <a:solidFill>
                  <a:schemeClr val="bg1"/>
                </a:solidFill>
              </a:rPr>
              <a:t>L</a:t>
            </a:r>
            <a:r>
              <a:rPr lang="en-GB" sz="2800" b="1" dirty="0">
                <a:solidFill>
                  <a:schemeClr val="bg1"/>
                </a:solidFill>
              </a:rPr>
              <a:t>iberation </a:t>
            </a:r>
            <a:r>
              <a:rPr lang="en-GB" sz="2800" b="1" u="sng" dirty="0">
                <a:solidFill>
                  <a:schemeClr val="bg1"/>
                </a:solidFill>
              </a:rPr>
              <a:t>O</a:t>
            </a:r>
            <a:r>
              <a:rPr lang="en-GB" sz="2800" b="1" dirty="0">
                <a:solidFill>
                  <a:schemeClr val="bg1"/>
                </a:solidFill>
              </a:rPr>
              <a:t>rganisation 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PFLP: </a:t>
            </a:r>
            <a:r>
              <a:rPr lang="en-GB" sz="2800" b="1" u="sng" dirty="0">
                <a:solidFill>
                  <a:schemeClr val="bg1"/>
                </a:solidFill>
              </a:rPr>
              <a:t>P</a:t>
            </a:r>
            <a:r>
              <a:rPr lang="en-GB" sz="2800" b="1" dirty="0">
                <a:solidFill>
                  <a:schemeClr val="bg1"/>
                </a:solidFill>
              </a:rPr>
              <a:t>opular </a:t>
            </a:r>
            <a:r>
              <a:rPr lang="en-GB" sz="2800" b="1" u="sng" dirty="0">
                <a:solidFill>
                  <a:schemeClr val="bg1"/>
                </a:solidFill>
              </a:rPr>
              <a:t>F</a:t>
            </a:r>
            <a:r>
              <a:rPr lang="en-GB" sz="2800" b="1" dirty="0">
                <a:solidFill>
                  <a:schemeClr val="bg1"/>
                </a:solidFill>
              </a:rPr>
              <a:t>ront for the </a:t>
            </a:r>
            <a:r>
              <a:rPr lang="en-GB" sz="2800" b="1" u="sng" dirty="0">
                <a:solidFill>
                  <a:schemeClr val="bg1"/>
                </a:solidFill>
              </a:rPr>
              <a:t>L</a:t>
            </a:r>
            <a:r>
              <a:rPr lang="en-GB" sz="2800" b="1" dirty="0">
                <a:solidFill>
                  <a:schemeClr val="bg1"/>
                </a:solidFill>
              </a:rPr>
              <a:t>iberation of </a:t>
            </a:r>
            <a:r>
              <a:rPr lang="en-GB" sz="2800" b="1" u="sng" dirty="0">
                <a:solidFill>
                  <a:schemeClr val="bg1"/>
                </a:solidFill>
              </a:rPr>
              <a:t>P</a:t>
            </a:r>
            <a:r>
              <a:rPr lang="en-GB" sz="2800" b="1" dirty="0">
                <a:solidFill>
                  <a:schemeClr val="bg1"/>
                </a:solidFill>
              </a:rPr>
              <a:t>alestine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7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EC9BF-19B3-7C4E-9E8C-B09CD6F7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23" y="190865"/>
            <a:ext cx="11650805" cy="1325563"/>
          </a:xfrm>
        </p:spPr>
        <p:txBody>
          <a:bodyPr>
            <a:noAutofit/>
          </a:bodyPr>
          <a:lstStyle/>
          <a:p>
            <a:r>
              <a:rPr lang="en-GB" sz="3200" b="1" dirty="0"/>
              <a:t>10a. Use the cards below to create a brief timeline in your book of the key events in Palestinian nationalism between 1959 and 1972: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2EB7-1DB7-9D4D-B01D-5CB76D87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474" y="4267447"/>
            <a:ext cx="1623050" cy="2015936"/>
          </a:xfrm>
          <a:solidFill>
            <a:schemeClr val="accent2"/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</a:t>
            </a:r>
            <a:r>
              <a:rPr lang="en-GB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George </a:t>
            </a:r>
            <a:r>
              <a:rPr lang="en-GB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Habash</a:t>
            </a:r>
            <a:r>
              <a:rPr lang="en-GB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establishes PFLP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47A13-9050-1C42-A5B0-AE9477DAD1E1}"/>
              </a:ext>
            </a:extLst>
          </p:cNvPr>
          <p:cNvSpPr/>
          <p:nvPr/>
        </p:nvSpPr>
        <p:spPr>
          <a:xfrm>
            <a:off x="3209652" y="2255576"/>
            <a:ext cx="3397772" cy="1598925"/>
          </a:xfrm>
          <a:prstGeom prst="rect">
            <a:avLst/>
          </a:prstGeom>
          <a:solidFill>
            <a:schemeClr val="accent5"/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</a:t>
            </a:r>
            <a:r>
              <a:rPr lang="en-GB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Nasser convenes the first Arab summit in Cairo and the PLO is established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77843-C79A-0A49-93D7-9CD85DB1E1C5}"/>
              </a:ext>
            </a:extLst>
          </p:cNvPr>
          <p:cNvSpPr txBox="1"/>
          <p:nvPr/>
        </p:nvSpPr>
        <p:spPr>
          <a:xfrm>
            <a:off x="441304" y="2250146"/>
            <a:ext cx="2498457" cy="1579875"/>
          </a:xfrm>
          <a:prstGeom prst="rect">
            <a:avLst/>
          </a:prstGeom>
          <a:solidFill>
            <a:schemeClr val="accent1"/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1959</a:t>
            </a:r>
            <a:r>
              <a:rPr lang="en-GB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Fatah is established by Yasser Arafat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5406B5-8D66-7445-8BC1-9603A027A317}"/>
              </a:ext>
            </a:extLst>
          </p:cNvPr>
          <p:cNvSpPr/>
          <p:nvPr/>
        </p:nvSpPr>
        <p:spPr>
          <a:xfrm>
            <a:off x="1337193" y="4267447"/>
            <a:ext cx="3397772" cy="2015936"/>
          </a:xfrm>
          <a:prstGeom prst="rect">
            <a:avLst/>
          </a:prstGeom>
          <a:solidFill>
            <a:schemeClr val="accent6"/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September 1972</a:t>
            </a:r>
            <a:r>
              <a:rPr lang="en-GB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nine Israeli athletes are massacred by the Black September group at the Munich Olympics</a:t>
            </a:r>
            <a:endParaRPr lang="en-GB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585095-32CD-C64B-8363-684012CF2040}"/>
              </a:ext>
            </a:extLst>
          </p:cNvPr>
          <p:cNvSpPr/>
          <p:nvPr/>
        </p:nvSpPr>
        <p:spPr>
          <a:xfrm>
            <a:off x="6855215" y="2250146"/>
            <a:ext cx="3397772" cy="1579875"/>
          </a:xfrm>
          <a:prstGeom prst="rect">
            <a:avLst/>
          </a:prstGeom>
          <a:solidFill>
            <a:schemeClr val="accent4"/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1970</a:t>
            </a:r>
            <a:r>
              <a:rPr lang="en-GB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PFLP hijacks and blows up three planes (without passengers)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E29FA2-2437-C844-A068-D883888A0C7A}"/>
              </a:ext>
            </a:extLst>
          </p:cNvPr>
          <p:cNvSpPr txBox="1"/>
          <p:nvPr/>
        </p:nvSpPr>
        <p:spPr>
          <a:xfrm>
            <a:off x="6969431" y="4267447"/>
            <a:ext cx="3562817" cy="2015936"/>
          </a:xfrm>
          <a:prstGeom prst="rect">
            <a:avLst/>
          </a:prstGeom>
          <a:solidFill>
            <a:schemeClr val="accent1"/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1968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Battle of Karameh increases Yasser Arafat and Fatah’s popularity among Palestinians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6E85AD-0B68-7746-BBC2-FB6BE27310FD}"/>
              </a:ext>
            </a:extLst>
          </p:cNvPr>
          <p:cNvSpPr/>
          <p:nvPr/>
        </p:nvSpPr>
        <p:spPr>
          <a:xfrm>
            <a:off x="10478917" y="2252672"/>
            <a:ext cx="1325050" cy="1598925"/>
          </a:xfrm>
          <a:prstGeom prst="rect">
            <a:avLst/>
          </a:prstGeom>
          <a:solidFill>
            <a:schemeClr val="accent6"/>
          </a:solidFill>
          <a:ln>
            <a:prstDash val="lg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</a:t>
            </a:r>
            <a:r>
              <a:rPr lang="en-GB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Fatah joins the PLO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FEC08-9B0D-294B-B900-A13440249FED}"/>
              </a:ext>
            </a:extLst>
          </p:cNvPr>
          <p:cNvSpPr txBox="1"/>
          <p:nvPr/>
        </p:nvSpPr>
        <p:spPr>
          <a:xfrm>
            <a:off x="3746810" y="-802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48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91FF6-7667-C347-8AE6-2F604D64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667" y="2833858"/>
            <a:ext cx="4761820" cy="1385306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chemeClr val="accent1"/>
                </a:solidFill>
              </a:rPr>
              <a:t>Fatah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8CC4-7F83-814B-A89B-A43D552F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670" y="754797"/>
            <a:ext cx="6821528" cy="5431536"/>
          </a:xfrm>
        </p:spPr>
        <p:txBody>
          <a:bodyPr anchor="ctr">
            <a:noAutofit/>
          </a:bodyPr>
          <a:lstStyle/>
          <a:p>
            <a:r>
              <a:rPr lang="en-GB" sz="1600" dirty="0"/>
              <a:t>Movement started among Palestinians in refugee camps in Egyptian-controlled Gaza in 1950s. Why was Gaza controlled by Egypt at this time?</a:t>
            </a:r>
          </a:p>
          <a:p>
            <a:r>
              <a:rPr lang="en-GB" sz="1600" dirty="0"/>
              <a:t>Inspired by the Algerian liberation movement</a:t>
            </a:r>
          </a:p>
          <a:p>
            <a:r>
              <a:rPr lang="en-GB" sz="1600" dirty="0"/>
              <a:t>Main founder was </a:t>
            </a:r>
            <a:r>
              <a:rPr lang="en-GB" sz="1600" b="1" dirty="0">
                <a:solidFill>
                  <a:schemeClr val="accent1"/>
                </a:solidFill>
              </a:rPr>
              <a:t>Yasser Arafat </a:t>
            </a:r>
            <a:r>
              <a:rPr lang="en-GB" sz="1600" dirty="0"/>
              <a:t>(pictured), alongside other Palestinians who had attended university in Cairo, Egypt or Damascus, Syria</a:t>
            </a:r>
          </a:p>
          <a:p>
            <a:r>
              <a:rPr lang="en-GB" sz="1600" dirty="0"/>
              <a:t>Formally established during a series of meetings in Kuwait in </a:t>
            </a:r>
            <a:r>
              <a:rPr lang="en-GB" sz="1600" b="1" dirty="0">
                <a:solidFill>
                  <a:schemeClr val="accent1"/>
                </a:solidFill>
              </a:rPr>
              <a:t>1959</a:t>
            </a:r>
          </a:p>
          <a:p>
            <a:r>
              <a:rPr lang="en-GB" sz="1600" dirty="0"/>
              <a:t>Became very popular among Palestinian </a:t>
            </a:r>
            <a:r>
              <a:rPr lang="en-GB" sz="1600" b="1" dirty="0">
                <a:solidFill>
                  <a:schemeClr val="accent1"/>
                </a:solidFill>
              </a:rPr>
              <a:t>refugees</a:t>
            </a:r>
            <a:r>
              <a:rPr lang="en-GB" sz="1600" dirty="0"/>
              <a:t> in refugee camps and urban centres (</a:t>
            </a:r>
            <a:r>
              <a:rPr lang="en-GB" sz="1600" dirty="0" err="1"/>
              <a:t>eg.</a:t>
            </a:r>
            <a:r>
              <a:rPr lang="en-GB" sz="1600" dirty="0"/>
              <a:t> Amman, Jordan and Damascus)</a:t>
            </a:r>
          </a:p>
          <a:p>
            <a:r>
              <a:rPr lang="en-GB" sz="1600" dirty="0"/>
              <a:t>Specifically about </a:t>
            </a:r>
            <a:r>
              <a:rPr lang="en-GB" sz="1600" b="1" dirty="0">
                <a:solidFill>
                  <a:schemeClr val="accent1"/>
                </a:solidFill>
              </a:rPr>
              <a:t>Palestinian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b="1" dirty="0">
                <a:solidFill>
                  <a:schemeClr val="accent1"/>
                </a:solidFill>
              </a:rPr>
              <a:t>nationalism </a:t>
            </a:r>
            <a:r>
              <a:rPr lang="en-GB" sz="1600" dirty="0"/>
              <a:t>(</a:t>
            </a:r>
            <a:r>
              <a:rPr lang="en-GB" sz="1600" u="sng" dirty="0"/>
              <a:t>not</a:t>
            </a:r>
            <a:r>
              <a:rPr lang="en-GB" sz="1600" dirty="0"/>
              <a:t> Arab nationalism)</a:t>
            </a:r>
          </a:p>
          <a:p>
            <a:r>
              <a:rPr lang="en-GB" sz="1600" dirty="0"/>
              <a:t>A </a:t>
            </a:r>
            <a:r>
              <a:rPr lang="en-GB" sz="1600" b="1" dirty="0">
                <a:solidFill>
                  <a:schemeClr val="accent1"/>
                </a:solidFill>
              </a:rPr>
              <a:t>non-religious</a:t>
            </a:r>
            <a:r>
              <a:rPr lang="en-GB" sz="1600" dirty="0"/>
              <a:t>, secular movement (advocated the separation of state and religion)</a:t>
            </a:r>
          </a:p>
          <a:p>
            <a:r>
              <a:rPr lang="en-GB" sz="1600" dirty="0"/>
              <a:t>Strategy: </a:t>
            </a:r>
            <a:r>
              <a:rPr lang="en-GB" sz="1600" b="1" dirty="0">
                <a:solidFill>
                  <a:schemeClr val="accent1"/>
                </a:solidFill>
              </a:rPr>
              <a:t>armed struggle especially guerrilla warfare to pressure Israel into leaving the occupied territories</a:t>
            </a:r>
          </a:p>
          <a:p>
            <a:pPr lvl="1"/>
            <a:r>
              <a:rPr lang="en-GB" sz="1600" i="1" dirty="0"/>
              <a:t>Guerrilla warfare: when small groups use military tactics (</a:t>
            </a:r>
            <a:r>
              <a:rPr lang="en-GB" sz="1600" i="1" dirty="0" err="1"/>
              <a:t>eg.</a:t>
            </a:r>
            <a:r>
              <a:rPr lang="en-GB" sz="1600" i="1" dirty="0"/>
              <a:t> raids/ambushes) to fight a larger military (</a:t>
            </a:r>
            <a:r>
              <a:rPr lang="en-GB" sz="1600" i="1" dirty="0" err="1"/>
              <a:t>eg.</a:t>
            </a:r>
            <a:r>
              <a:rPr lang="en-GB" sz="1600" i="1" dirty="0"/>
              <a:t> Israel)</a:t>
            </a:r>
          </a:p>
          <a:p>
            <a:r>
              <a:rPr lang="en-GB" sz="1600" dirty="0"/>
              <a:t>Fatah’s popularity was boosted by the Battle of Karameh in March 1968, which was the Palestinians first victory over Israel </a:t>
            </a:r>
            <a:r>
              <a:rPr lang="en-GB" sz="1600" i="1" dirty="0"/>
              <a:t>on their own </a:t>
            </a:r>
            <a:r>
              <a:rPr lang="en-GB" sz="1600" dirty="0">
                <a:sym typeface="Wingdings" pitchFamily="2" charset="2"/>
              </a:rPr>
              <a:t>(without help from Arab states)</a:t>
            </a:r>
          </a:p>
          <a:p>
            <a:r>
              <a:rPr lang="en-GB" sz="1600" dirty="0">
                <a:sym typeface="Wingdings" pitchFamily="2" charset="2"/>
              </a:rPr>
              <a:t>Still one of the most popular Palestinian political parties in 2021</a:t>
            </a:r>
            <a:endParaRPr lang="en-GB" sz="1600" dirty="0"/>
          </a:p>
        </p:txBody>
      </p:sp>
      <p:pic>
        <p:nvPicPr>
          <p:cNvPr id="7" name="Picture 4" descr="Fatah - Wikipedia">
            <a:extLst>
              <a:ext uri="{FF2B5EF4-FFF2-40B4-BE49-F238E27FC236}">
                <a16:creationId xmlns:a16="http://schemas.microsoft.com/office/drawing/2014/main" id="{F0027B9E-93BA-F14F-801E-AEDD281A3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75" r="1" b="1"/>
          <a:stretch/>
        </p:blipFill>
        <p:spPr bwMode="auto">
          <a:xfrm>
            <a:off x="2613618" y="4014067"/>
            <a:ext cx="1747430" cy="18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Palestinians begin work on exhumation of Yasser Arafat | The Times">
            <a:extLst>
              <a:ext uri="{FF2B5EF4-FFF2-40B4-BE49-F238E27FC236}">
                <a16:creationId xmlns:a16="http://schemas.microsoft.com/office/drawing/2014/main" id="{AD1CD1F8-2611-EC40-B084-5705B4D18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6861" y="1027579"/>
            <a:ext cx="2731361" cy="18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91FF6-7667-C347-8AE6-2F604D64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737" y="1619098"/>
            <a:ext cx="1929645" cy="742393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chemeClr val="accent1"/>
                </a:solidFill>
              </a:rPr>
              <a:t>PFLP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8CC4-7F83-814B-A89B-A43D552F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907" y="640638"/>
            <a:ext cx="6224335" cy="5964659"/>
          </a:xfrm>
        </p:spPr>
        <p:txBody>
          <a:bodyPr anchor="ctr">
            <a:normAutofit/>
          </a:bodyPr>
          <a:lstStyle/>
          <a:p>
            <a:r>
              <a:rPr lang="en-GB" sz="1600" dirty="0"/>
              <a:t>PFLP: </a:t>
            </a:r>
            <a:r>
              <a:rPr lang="en-GB" sz="1600" u="sng" dirty="0"/>
              <a:t>P</a:t>
            </a:r>
            <a:r>
              <a:rPr lang="en-GB" sz="1600" dirty="0"/>
              <a:t>opular </a:t>
            </a:r>
            <a:r>
              <a:rPr lang="en-GB" sz="1600" u="sng" dirty="0"/>
              <a:t>F</a:t>
            </a:r>
            <a:r>
              <a:rPr lang="en-GB" sz="1600" dirty="0"/>
              <a:t>ront for the </a:t>
            </a:r>
            <a:r>
              <a:rPr lang="en-GB" sz="1600" u="sng" dirty="0"/>
              <a:t>L</a:t>
            </a:r>
            <a:r>
              <a:rPr lang="en-GB" sz="1600" dirty="0"/>
              <a:t>iberation of </a:t>
            </a:r>
            <a:r>
              <a:rPr lang="en-GB" sz="1600" u="sng" dirty="0"/>
              <a:t>P</a:t>
            </a:r>
            <a:r>
              <a:rPr lang="en-GB" sz="1600" dirty="0"/>
              <a:t>alestine</a:t>
            </a:r>
          </a:p>
          <a:p>
            <a:r>
              <a:rPr lang="en-GB" sz="1600" dirty="0"/>
              <a:t>After Fatah, this was the next biggest Palestinian nationalist group in the 1960s and 1970s</a:t>
            </a:r>
          </a:p>
          <a:p>
            <a:r>
              <a:rPr lang="en-GB" sz="1600" dirty="0"/>
              <a:t>Founded by Palestinian Christian </a:t>
            </a:r>
            <a:r>
              <a:rPr lang="en-GB" sz="1600" b="1" dirty="0">
                <a:solidFill>
                  <a:schemeClr val="accent1"/>
                </a:solidFill>
              </a:rPr>
              <a:t>George </a:t>
            </a:r>
            <a:r>
              <a:rPr lang="en-GB" sz="1600" b="1" dirty="0" err="1">
                <a:solidFill>
                  <a:schemeClr val="accent1"/>
                </a:solidFill>
              </a:rPr>
              <a:t>Habash</a:t>
            </a:r>
            <a:r>
              <a:rPr lang="en-GB" sz="1600" b="1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(pictured) in </a:t>
            </a:r>
            <a:r>
              <a:rPr lang="en-GB" sz="1600" b="1" dirty="0">
                <a:solidFill>
                  <a:schemeClr val="accent1"/>
                </a:solidFill>
              </a:rPr>
              <a:t>1967</a:t>
            </a:r>
          </a:p>
          <a:p>
            <a:r>
              <a:rPr lang="en-GB" sz="1600" dirty="0"/>
              <a:t>Inspired by Latin American revolutionary ideology, especially Che Guevara</a:t>
            </a:r>
          </a:p>
          <a:p>
            <a:r>
              <a:rPr lang="en-GB" sz="1600" dirty="0" err="1"/>
              <a:t>Habash</a:t>
            </a:r>
            <a:r>
              <a:rPr lang="en-GB" sz="1600" dirty="0"/>
              <a:t> had previously founded the Arab Nationalist Movement (ANM) in 1951, but in 1967 he focused on a </a:t>
            </a:r>
            <a:r>
              <a:rPr lang="en-GB" sz="1600" b="1" dirty="0">
                <a:solidFill>
                  <a:schemeClr val="accent1"/>
                </a:solidFill>
              </a:rPr>
              <a:t>more specifically Palestinian nationalism</a:t>
            </a:r>
          </a:p>
          <a:p>
            <a:r>
              <a:rPr lang="en-GB" sz="1600" dirty="0"/>
              <a:t>Similar to Fatah, PFLP was a non-religious, secular group</a:t>
            </a:r>
          </a:p>
          <a:p>
            <a:r>
              <a:rPr lang="en-GB" sz="1600" dirty="0"/>
              <a:t>Eventually wanted to establish a Marxist state in Palestine</a:t>
            </a:r>
          </a:p>
          <a:p>
            <a:r>
              <a:rPr lang="en-GB" sz="1600" dirty="0"/>
              <a:t>Strategy: armed struggle, especially </a:t>
            </a:r>
            <a:r>
              <a:rPr lang="en-GB" sz="1600" b="1" dirty="0">
                <a:solidFill>
                  <a:schemeClr val="accent1"/>
                </a:solidFill>
              </a:rPr>
              <a:t>attacks outside Israel to bring global attention to the Palestine crisis</a:t>
            </a:r>
          </a:p>
          <a:p>
            <a:pPr lvl="1"/>
            <a:r>
              <a:rPr lang="en-GB" sz="1600" dirty="0"/>
              <a:t>In 1969, PFLP </a:t>
            </a:r>
            <a:r>
              <a:rPr lang="en-GB" sz="1600" b="1" dirty="0"/>
              <a:t>hijacked three planes and blew them up</a:t>
            </a:r>
            <a:r>
              <a:rPr lang="en-GB" sz="1600" dirty="0"/>
              <a:t> (without passengers) in the Jordanian desert</a:t>
            </a:r>
          </a:p>
          <a:p>
            <a:pPr lvl="1"/>
            <a:r>
              <a:rPr lang="en-GB" sz="1600" dirty="0"/>
              <a:t>In September 1970, PFLP </a:t>
            </a:r>
            <a:r>
              <a:rPr lang="en-GB" sz="1600" b="1" dirty="0"/>
              <a:t>hijacked four planes and blew three of them up </a:t>
            </a:r>
            <a:r>
              <a:rPr lang="en-GB" sz="1600" dirty="0"/>
              <a:t>(without passengers) at Dawson’s Field in Jordan</a:t>
            </a:r>
          </a:p>
          <a:p>
            <a:endParaRPr lang="en-GB" sz="1600" dirty="0"/>
          </a:p>
        </p:txBody>
      </p:sp>
      <p:pic>
        <p:nvPicPr>
          <p:cNvPr id="1026" name="Picture 2" descr="Jadaliyya - George Habash: A Profile From the Archives">
            <a:extLst>
              <a:ext uri="{FF2B5EF4-FFF2-40B4-BE49-F238E27FC236}">
                <a16:creationId xmlns:a16="http://schemas.microsoft.com/office/drawing/2014/main" id="{A6869CE6-E507-C242-A37C-1E64F1E9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224" y="2433437"/>
            <a:ext cx="3730285" cy="24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he Guevara Revolution T Shirt, Hope Style : Amazon.co.uk: Clothing">
            <a:extLst>
              <a:ext uri="{FF2B5EF4-FFF2-40B4-BE49-F238E27FC236}">
                <a16:creationId xmlns:a16="http://schemas.microsoft.com/office/drawing/2014/main" id="{D3307FCD-9A48-1C4E-8FEB-8B72BC7B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7826">
            <a:off x="10915656" y="-21302"/>
            <a:ext cx="1301441" cy="13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91FF6-7667-C347-8AE6-2F604D64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67" y="939977"/>
            <a:ext cx="4221351" cy="2489023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solidFill>
                  <a:schemeClr val="accent1"/>
                </a:solidFill>
              </a:rPr>
              <a:t>PLO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8CC4-7F83-814B-A89B-A43D552F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288" y="907200"/>
            <a:ext cx="6654488" cy="5431536"/>
          </a:xfrm>
        </p:spPr>
        <p:txBody>
          <a:bodyPr anchor="ctr">
            <a:noAutofit/>
          </a:bodyPr>
          <a:lstStyle/>
          <a:p>
            <a:r>
              <a:rPr lang="en-GB" sz="1600" dirty="0"/>
              <a:t>PLO: </a:t>
            </a:r>
            <a:r>
              <a:rPr lang="en-GB" sz="1600" u="sng" dirty="0"/>
              <a:t>P</a:t>
            </a:r>
            <a:r>
              <a:rPr lang="en-GB" sz="1600" dirty="0"/>
              <a:t>alestine </a:t>
            </a:r>
            <a:r>
              <a:rPr lang="en-GB" sz="1600" u="sng" dirty="0"/>
              <a:t>L</a:t>
            </a:r>
            <a:r>
              <a:rPr lang="en-GB" sz="1600" dirty="0"/>
              <a:t>iberation </a:t>
            </a:r>
            <a:r>
              <a:rPr lang="en-GB" sz="1600" u="sng" dirty="0"/>
              <a:t>O</a:t>
            </a:r>
            <a:r>
              <a:rPr lang="en-GB" sz="1600" dirty="0"/>
              <a:t>rganisation</a:t>
            </a:r>
          </a:p>
          <a:p>
            <a:r>
              <a:rPr lang="en-GB" sz="1600" dirty="0"/>
              <a:t>Although Fatah was established in 1959, in the early 1960s there was still </a:t>
            </a:r>
            <a:r>
              <a:rPr lang="en-GB" sz="1600" b="1" dirty="0">
                <a:solidFill>
                  <a:schemeClr val="accent1"/>
                </a:solidFill>
              </a:rPr>
              <a:t>no recognised representative Palestinian body</a:t>
            </a:r>
          </a:p>
          <a:p>
            <a:r>
              <a:rPr lang="en-GB" sz="1600" dirty="0"/>
              <a:t>To address this, Gamal Abdel Nasser of Egypt convened the first Arab summit in 1964 in Cairo. The aim was to establish a recognised representative Palestinian body</a:t>
            </a:r>
          </a:p>
          <a:p>
            <a:r>
              <a:rPr lang="en-GB" sz="1600" dirty="0"/>
              <a:t>It was difficult to organise this, given the geographic dispersal of Palestinians at this time</a:t>
            </a:r>
          </a:p>
          <a:p>
            <a:r>
              <a:rPr lang="en-GB" sz="1600" dirty="0"/>
              <a:t>Eventually, the </a:t>
            </a:r>
            <a:r>
              <a:rPr lang="en-GB" sz="1600" b="1" dirty="0">
                <a:solidFill>
                  <a:schemeClr val="accent1"/>
                </a:solidFill>
              </a:rPr>
              <a:t>PLO</a:t>
            </a:r>
            <a:r>
              <a:rPr lang="en-GB" sz="1600" dirty="0"/>
              <a:t> was established as a </a:t>
            </a:r>
            <a:r>
              <a:rPr lang="en-GB" sz="1600" b="1" dirty="0">
                <a:solidFill>
                  <a:schemeClr val="accent1"/>
                </a:solidFill>
              </a:rPr>
              <a:t>recognised representative body of the Palestinian people, </a:t>
            </a:r>
            <a:r>
              <a:rPr lang="en-GB" sz="1600" dirty="0"/>
              <a:t>with the motto ‘National Unity, Arab National Mobilisation, and Liberation’</a:t>
            </a:r>
          </a:p>
          <a:p>
            <a:r>
              <a:rPr lang="en-GB" sz="1600" dirty="0"/>
              <a:t>The </a:t>
            </a:r>
            <a:r>
              <a:rPr lang="en-GB" sz="1600" b="1" dirty="0">
                <a:solidFill>
                  <a:schemeClr val="accent1"/>
                </a:solidFill>
              </a:rPr>
              <a:t>aim</a:t>
            </a:r>
            <a:r>
              <a:rPr lang="en-GB" sz="1600" dirty="0"/>
              <a:t> of the PLO was to establish a </a:t>
            </a:r>
            <a:r>
              <a:rPr lang="en-GB" sz="1600" b="1" dirty="0">
                <a:solidFill>
                  <a:schemeClr val="accent1"/>
                </a:solidFill>
              </a:rPr>
              <a:t>Palestinian state across the whole of Mandate Palestine</a:t>
            </a:r>
          </a:p>
          <a:p>
            <a:r>
              <a:rPr lang="en-GB" sz="1600" dirty="0"/>
              <a:t>Strategy: armed struggle to achieve the liberation of Palestine from Israeli aggression </a:t>
            </a:r>
          </a:p>
          <a:p>
            <a:r>
              <a:rPr lang="en-GB" sz="1600" dirty="0"/>
              <a:t>Rather than thinking of the PLO as a </a:t>
            </a:r>
            <a:r>
              <a:rPr lang="en-GB" sz="1600" i="1" dirty="0"/>
              <a:t>rival</a:t>
            </a:r>
            <a:r>
              <a:rPr lang="en-GB" sz="1600" dirty="0"/>
              <a:t> to Fatah or PFLP, it’s best to think of PLO as an </a:t>
            </a:r>
            <a:r>
              <a:rPr lang="en-GB" sz="1600" i="1" dirty="0"/>
              <a:t>umbrella organisation </a:t>
            </a:r>
            <a:r>
              <a:rPr lang="en-GB" sz="1600" dirty="0"/>
              <a:t>(Fatah joined the PLO in 1967, and has mostly been the dominant party of the PLO ever since)</a:t>
            </a:r>
          </a:p>
          <a:p>
            <a:r>
              <a:rPr lang="en-GB" sz="1600" dirty="0"/>
              <a:t>Since 1964, the PLO has been </a:t>
            </a:r>
            <a:r>
              <a:rPr lang="en-GB" sz="1600" b="1" dirty="0"/>
              <a:t>widely recognised as representative of the Palestinian people</a:t>
            </a:r>
            <a:r>
              <a:rPr lang="en-GB" sz="1600" dirty="0"/>
              <a:t>. It has had </a:t>
            </a:r>
            <a:r>
              <a:rPr lang="en-GB" sz="1600" b="1" dirty="0"/>
              <a:t>observer status </a:t>
            </a:r>
            <a:r>
              <a:rPr lang="en-GB" sz="1600" dirty="0"/>
              <a:t>at the UN since 1974</a:t>
            </a:r>
          </a:p>
          <a:p>
            <a:pPr marL="0" indent="0">
              <a:buNone/>
            </a:pPr>
            <a:endParaRPr lang="en-GB" sz="1600" dirty="0"/>
          </a:p>
          <a:p>
            <a:endParaRPr lang="en-GB" sz="1600" dirty="0"/>
          </a:p>
        </p:txBody>
      </p:sp>
      <p:pic>
        <p:nvPicPr>
          <p:cNvPr id="7" name="Picture 2" descr="PLO LOGO">
            <a:extLst>
              <a:ext uri="{FF2B5EF4-FFF2-40B4-BE49-F238E27FC236}">
                <a16:creationId xmlns:a16="http://schemas.microsoft.com/office/drawing/2014/main" id="{77635BF4-283B-584E-9DF9-CC1CE896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89" y="2853131"/>
            <a:ext cx="1913141" cy="221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404BB5-0027-5949-9FD5-2696E5280828}"/>
              </a:ext>
            </a:extLst>
          </p:cNvPr>
          <p:cNvSpPr/>
          <p:nvPr/>
        </p:nvSpPr>
        <p:spPr>
          <a:xfrm>
            <a:off x="5794981" y="6170343"/>
            <a:ext cx="622433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GB" sz="1200" b="1" i="1" dirty="0"/>
              <a:t>observer status at the UN: </a:t>
            </a:r>
            <a:r>
              <a:rPr lang="en-GB" sz="1200" i="1" dirty="0"/>
              <a:t>the ability to participate in UN activities, but not to vote</a:t>
            </a:r>
          </a:p>
        </p:txBody>
      </p:sp>
    </p:spTree>
    <p:extLst>
      <p:ext uri="{BB962C8B-B14F-4D97-AF65-F5344CB8AC3E}">
        <p14:creationId xmlns:p14="http://schemas.microsoft.com/office/powerpoint/2010/main" val="25586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B040B19-3B6B-B542-8FA5-12BB717E4E00}"/>
              </a:ext>
            </a:extLst>
          </p:cNvPr>
          <p:cNvSpPr/>
          <p:nvPr/>
        </p:nvSpPr>
        <p:spPr>
          <a:xfrm>
            <a:off x="341651" y="338825"/>
            <a:ext cx="1164575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10b. Use this information to complete this table on Palestinian nationalism in the 1960s and 1970s in your book: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E6AC432-CBDB-6545-A756-AD828CC3E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49022"/>
              </p:ext>
            </p:extLst>
          </p:nvPr>
        </p:nvGraphicFramePr>
        <p:xfrm>
          <a:off x="509154" y="1787242"/>
          <a:ext cx="11201402" cy="435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543">
                  <a:extLst>
                    <a:ext uri="{9D8B030D-6E8A-4147-A177-3AD203B41FA5}">
                      <a16:colId xmlns:a16="http://schemas.microsoft.com/office/drawing/2014/main" val="2860882971"/>
                    </a:ext>
                  </a:extLst>
                </a:gridCol>
                <a:gridCol w="3211636">
                  <a:extLst>
                    <a:ext uri="{9D8B030D-6E8A-4147-A177-3AD203B41FA5}">
                      <a16:colId xmlns:a16="http://schemas.microsoft.com/office/drawing/2014/main" val="2038916791"/>
                    </a:ext>
                  </a:extLst>
                </a:gridCol>
                <a:gridCol w="1515659">
                  <a:extLst>
                    <a:ext uri="{9D8B030D-6E8A-4147-A177-3AD203B41FA5}">
                      <a16:colId xmlns:a16="http://schemas.microsoft.com/office/drawing/2014/main" val="159672028"/>
                    </a:ext>
                  </a:extLst>
                </a:gridCol>
                <a:gridCol w="2301680">
                  <a:extLst>
                    <a:ext uri="{9D8B030D-6E8A-4147-A177-3AD203B41FA5}">
                      <a16:colId xmlns:a16="http://schemas.microsoft.com/office/drawing/2014/main" val="1616795986"/>
                    </a:ext>
                  </a:extLst>
                </a:gridCol>
                <a:gridCol w="2311884">
                  <a:extLst>
                    <a:ext uri="{9D8B030D-6E8A-4147-A177-3AD203B41FA5}">
                      <a16:colId xmlns:a16="http://schemas.microsoft.com/office/drawing/2014/main" val="1947611065"/>
                    </a:ext>
                  </a:extLst>
                </a:gridCol>
              </a:tblGrid>
              <a:tr h="6831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Palestinian organisation: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Origins and year of establishment: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Important individuals: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Type of nationalism: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Strategy: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99765"/>
                  </a:ext>
                </a:extLst>
              </a:tr>
              <a:tr h="175241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  <a:p>
                      <a:pPr algn="ctr"/>
                      <a:endParaRPr lang="en-GB" sz="2000" dirty="0"/>
                    </a:p>
                    <a:p>
                      <a:pPr algn="ctr"/>
                      <a:r>
                        <a:rPr lang="en-GB" sz="2000" b="1" dirty="0"/>
                        <a:t>Fatah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681273"/>
                  </a:ext>
                </a:extLst>
              </a:tr>
              <a:tr h="185934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  <a:p>
                      <a:pPr algn="ctr"/>
                      <a:endParaRPr lang="en-GB" sz="2000" dirty="0"/>
                    </a:p>
                    <a:p>
                      <a:pPr algn="ctr"/>
                      <a:r>
                        <a:rPr lang="en-GB" sz="2000" b="1" dirty="0"/>
                        <a:t>PFLP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Schoolbook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28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7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C7B68B-0DB2-664B-A2D1-6E58F8E24BB5}"/>
              </a:ext>
            </a:extLst>
          </p:cNvPr>
          <p:cNvSpPr txBox="1">
            <a:spLocks/>
          </p:cNvSpPr>
          <p:nvPr/>
        </p:nvSpPr>
        <p:spPr>
          <a:xfrm>
            <a:off x="173011" y="-60495"/>
            <a:ext cx="8361389" cy="13423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</a:rPr>
              <a:t>Watch 05:09 to 09:28 and add any extra information to your table</a:t>
            </a:r>
          </a:p>
        </p:txBody>
      </p:sp>
      <p:pic>
        <p:nvPicPr>
          <p:cNvPr id="5" name="Online Media 3" descr="PLO: History of a Revolution - Episode 1 - 13 Jul 09">
            <a:hlinkClick r:id="" action="ppaction://media"/>
            <a:extLst>
              <a:ext uri="{FF2B5EF4-FFF2-40B4-BE49-F238E27FC236}">
                <a16:creationId xmlns:a16="http://schemas.microsoft.com/office/drawing/2014/main" id="{DF793D5E-EA6D-5A4B-87F7-809AC17A67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62250" y="1477103"/>
            <a:ext cx="9256739" cy="52300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EC049D-6E01-A848-874E-2EA4515902EA}"/>
              </a:ext>
            </a:extLst>
          </p:cNvPr>
          <p:cNvSpPr/>
          <p:nvPr/>
        </p:nvSpPr>
        <p:spPr>
          <a:xfrm>
            <a:off x="6850640" y="1092444"/>
            <a:ext cx="52876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https://www.youtube.com/watch?v=aGC_hHii1jo&amp;feature=emb_logo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94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E6AC432-CBDB-6545-A756-AD828CC3E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23719"/>
              </p:ext>
            </p:extLst>
          </p:nvPr>
        </p:nvGraphicFramePr>
        <p:xfrm>
          <a:off x="509154" y="1787242"/>
          <a:ext cx="11201402" cy="473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543">
                  <a:extLst>
                    <a:ext uri="{9D8B030D-6E8A-4147-A177-3AD203B41FA5}">
                      <a16:colId xmlns:a16="http://schemas.microsoft.com/office/drawing/2014/main" val="2860882971"/>
                    </a:ext>
                  </a:extLst>
                </a:gridCol>
                <a:gridCol w="3211636">
                  <a:extLst>
                    <a:ext uri="{9D8B030D-6E8A-4147-A177-3AD203B41FA5}">
                      <a16:colId xmlns:a16="http://schemas.microsoft.com/office/drawing/2014/main" val="2038916791"/>
                    </a:ext>
                  </a:extLst>
                </a:gridCol>
                <a:gridCol w="1515659">
                  <a:extLst>
                    <a:ext uri="{9D8B030D-6E8A-4147-A177-3AD203B41FA5}">
                      <a16:colId xmlns:a16="http://schemas.microsoft.com/office/drawing/2014/main" val="159672028"/>
                    </a:ext>
                  </a:extLst>
                </a:gridCol>
                <a:gridCol w="2301680">
                  <a:extLst>
                    <a:ext uri="{9D8B030D-6E8A-4147-A177-3AD203B41FA5}">
                      <a16:colId xmlns:a16="http://schemas.microsoft.com/office/drawing/2014/main" val="1616795986"/>
                    </a:ext>
                  </a:extLst>
                </a:gridCol>
                <a:gridCol w="2311884">
                  <a:extLst>
                    <a:ext uri="{9D8B030D-6E8A-4147-A177-3AD203B41FA5}">
                      <a16:colId xmlns:a16="http://schemas.microsoft.com/office/drawing/2014/main" val="1947611065"/>
                    </a:ext>
                  </a:extLst>
                </a:gridCol>
              </a:tblGrid>
              <a:tr h="68314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Palestinian organisation: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Origins and year of establishment: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Important individuals: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Type of nationalism: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Strategy: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99765"/>
                  </a:ext>
                </a:extLst>
              </a:tr>
              <a:tr h="1752418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  <a:p>
                      <a:pPr algn="ctr"/>
                      <a:endParaRPr lang="en-GB" sz="2000" dirty="0"/>
                    </a:p>
                    <a:p>
                      <a:pPr algn="ctr"/>
                      <a:r>
                        <a:rPr lang="en-GB" sz="2000" b="1" dirty="0"/>
                        <a:t>Fatah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Originated in refugee camps in Egyptian-controlled Gaza in the 1950s. Inspired by the Algerian liberation movement. Officially founded in Kuwait in 1959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Yasser Arafat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Palestinian nationalism (</a:t>
                      </a:r>
                      <a:r>
                        <a:rPr lang="en-GB" sz="1600" u="none" dirty="0">
                          <a:latin typeface="Century Schoolbook" panose="02040604050505020304" pitchFamily="18" charset="0"/>
                        </a:rPr>
                        <a:t>not</a:t>
                      </a:r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 Arab nationalism). Secular, so non-religious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Armed struggle. Guerrilla warfare to pressure Israel into leaving the occupied territories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681273"/>
                  </a:ext>
                </a:extLst>
              </a:tr>
              <a:tr h="185934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  <a:p>
                      <a:pPr algn="ctr"/>
                      <a:endParaRPr lang="en-GB" sz="2000" dirty="0"/>
                    </a:p>
                    <a:p>
                      <a:pPr algn="ctr"/>
                      <a:r>
                        <a:rPr lang="en-GB" sz="2000" b="1" dirty="0"/>
                        <a:t>PFLP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Palestinian Christian founder of PFLP George </a:t>
                      </a:r>
                      <a:r>
                        <a:rPr lang="en-GB" sz="1600" dirty="0" err="1">
                          <a:latin typeface="Century Schoolbook" panose="02040604050505020304" pitchFamily="18" charset="0"/>
                        </a:rPr>
                        <a:t>Habash</a:t>
                      </a:r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 had previously led the Arab Nationalist Movement, but in 1967 he focused on a more specific Palestinian nationalism and founded PFLP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George </a:t>
                      </a:r>
                      <a:r>
                        <a:rPr lang="en-GB" sz="1600" dirty="0" err="1">
                          <a:latin typeface="Century Schoolbook" panose="02040604050505020304" pitchFamily="18" charset="0"/>
                        </a:rPr>
                        <a:t>Habash</a:t>
                      </a:r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 (inspired by Che Guevara)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Palestinian nationalism (</a:t>
                      </a:r>
                      <a:r>
                        <a:rPr lang="en-GB" sz="1600" u="none" dirty="0">
                          <a:latin typeface="Century Schoolbook" panose="02040604050505020304" pitchFamily="18" charset="0"/>
                        </a:rPr>
                        <a:t>not</a:t>
                      </a:r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 Arab nationalism - </a:t>
                      </a:r>
                      <a:r>
                        <a:rPr lang="en-GB" sz="1600" dirty="0" err="1">
                          <a:latin typeface="Century Schoolbook" panose="02040604050505020304" pitchFamily="18" charset="0"/>
                        </a:rPr>
                        <a:t>Habash</a:t>
                      </a:r>
                      <a:r>
                        <a:rPr lang="en-GB" sz="1600" dirty="0">
                          <a:latin typeface="Century Schoolbook" panose="02040604050505020304" pitchFamily="18" charset="0"/>
                        </a:rPr>
                        <a:t> moved away from the Arab Nationalist Movement and towards PFLP). Also secular, so non-religious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Armed struggle, especially attacks outside Israel to bring global attention to the Palestine situation, for example hijacking planes and blowing them 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2859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3F55FD6-2835-EC4C-960F-73CD4E33A42E}"/>
              </a:ext>
            </a:extLst>
          </p:cNvPr>
          <p:cNvSpPr/>
          <p:nvPr/>
        </p:nvSpPr>
        <p:spPr>
          <a:xfrm>
            <a:off x="341651" y="338825"/>
            <a:ext cx="1164575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10b. Use this information to complete this table on Palestinian nationalism in the 1960s and 1970s in your book:</a:t>
            </a:r>
          </a:p>
        </p:txBody>
      </p:sp>
    </p:spTree>
    <p:extLst>
      <p:ext uri="{BB962C8B-B14F-4D97-AF65-F5344CB8AC3E}">
        <p14:creationId xmlns:p14="http://schemas.microsoft.com/office/powerpoint/2010/main" val="279947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51863-AEF4-7E41-A6D4-919CCBD5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71" y="716828"/>
            <a:ext cx="3921389" cy="309194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With the person next to you, use your completed table to answer these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AE16B1-DD68-4F5E-BDDE-C2DD47BC8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93430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8D630CB-FE3A-6048-8ADA-C1E8865D6CA7}"/>
              </a:ext>
            </a:extLst>
          </p:cNvPr>
          <p:cNvSpPr txBox="1">
            <a:spLocks/>
          </p:cNvSpPr>
          <p:nvPr/>
        </p:nvSpPr>
        <p:spPr>
          <a:xfrm>
            <a:off x="459972" y="3143803"/>
            <a:ext cx="3921388" cy="3091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</a:rPr>
              <a:t>Now join up with another pair and share your answers</a:t>
            </a:r>
          </a:p>
        </p:txBody>
      </p:sp>
    </p:spTree>
    <p:extLst>
      <p:ext uri="{BB962C8B-B14F-4D97-AF65-F5344CB8AC3E}">
        <p14:creationId xmlns:p14="http://schemas.microsoft.com/office/powerpoint/2010/main" val="5676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1C416-CA65-9D46-B415-41E10960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48" y="1077853"/>
            <a:ext cx="3488819" cy="243687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The PLO, Jordan and Black September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9A0E6-C1FA-8B41-A91B-9D34E753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204" y="784673"/>
            <a:ext cx="6636767" cy="5431536"/>
          </a:xfrm>
        </p:spPr>
        <p:txBody>
          <a:bodyPr anchor="ctr">
            <a:normAutofit/>
          </a:bodyPr>
          <a:lstStyle/>
          <a:p>
            <a:r>
              <a:rPr lang="en-GB" sz="1800" dirty="0"/>
              <a:t>After 1967, the </a:t>
            </a:r>
            <a:r>
              <a:rPr lang="en-GB" sz="1800" b="1" dirty="0"/>
              <a:t>PLO</a:t>
            </a:r>
            <a:r>
              <a:rPr lang="en-GB" sz="1800" dirty="0"/>
              <a:t> and </a:t>
            </a:r>
            <a:r>
              <a:rPr lang="en-GB" sz="1800" b="1" dirty="0"/>
              <a:t>Fatah</a:t>
            </a:r>
            <a:r>
              <a:rPr lang="en-GB" sz="1800" dirty="0"/>
              <a:t> launched attacks on Israel from </a:t>
            </a:r>
            <a:r>
              <a:rPr lang="en-GB" sz="1800" b="1" dirty="0"/>
              <a:t>Jordan</a:t>
            </a:r>
          </a:p>
          <a:p>
            <a:r>
              <a:rPr lang="en-GB" sz="1800" dirty="0"/>
              <a:t>This meant that when Israel retaliated, Jordan was affected</a:t>
            </a:r>
          </a:p>
          <a:p>
            <a:r>
              <a:rPr lang="en-GB" sz="1800" b="1" dirty="0"/>
              <a:t>King Hussein of Jordan </a:t>
            </a:r>
            <a:r>
              <a:rPr lang="en-GB" sz="1800" dirty="0"/>
              <a:t>was also concerned because </a:t>
            </a:r>
            <a:r>
              <a:rPr lang="en-GB" sz="1800" b="1" dirty="0"/>
              <a:t>half of the </a:t>
            </a:r>
            <a:r>
              <a:rPr lang="en-GB" sz="1800" b="1" dirty="0">
                <a:sym typeface="Wingdings" pitchFamily="2" charset="2"/>
              </a:rPr>
              <a:t>Jordanian population were Palestinian refugees </a:t>
            </a:r>
            <a:r>
              <a:rPr lang="en-GB" sz="1800" dirty="0">
                <a:sym typeface="Wingdings" pitchFamily="2" charset="2"/>
              </a:rPr>
              <a:t>and this threatened his leadership! </a:t>
            </a:r>
          </a:p>
          <a:p>
            <a:r>
              <a:rPr lang="en-GB" sz="1800" dirty="0">
                <a:sym typeface="Wingdings" pitchFamily="2" charset="2"/>
              </a:rPr>
              <a:t>In 1970, </a:t>
            </a:r>
            <a:r>
              <a:rPr lang="en-GB" sz="1800" dirty="0"/>
              <a:t>King Hussein </a:t>
            </a:r>
            <a:r>
              <a:rPr lang="en-GB" sz="1800" b="1" dirty="0"/>
              <a:t>expelled the PLO from Jordan </a:t>
            </a:r>
            <a:r>
              <a:rPr lang="en-GB" sz="1800" dirty="0"/>
              <a:t>and fighting ensued. This is known as </a:t>
            </a:r>
            <a:r>
              <a:rPr lang="en-GB" sz="1800" b="1" dirty="0"/>
              <a:t>Black September</a:t>
            </a:r>
          </a:p>
          <a:p>
            <a:r>
              <a:rPr lang="en-GB" sz="1800" dirty="0">
                <a:sym typeface="Wingdings" pitchFamily="2" charset="2"/>
              </a:rPr>
              <a:t>The PLO had to move to Lebanon</a:t>
            </a:r>
          </a:p>
          <a:p>
            <a:r>
              <a:rPr lang="en-GB" sz="1800" dirty="0">
                <a:sym typeface="Wingdings" pitchFamily="2" charset="2"/>
              </a:rPr>
              <a:t>As a result of this expulsion from Jordan, </a:t>
            </a:r>
            <a:r>
              <a:rPr lang="en-GB" sz="1800" b="1" dirty="0">
                <a:sym typeface="Wingdings" pitchFamily="2" charset="2"/>
              </a:rPr>
              <a:t>a group called Black September</a:t>
            </a:r>
            <a:r>
              <a:rPr lang="en-GB" sz="1800" dirty="0">
                <a:sym typeface="Wingdings" pitchFamily="2" charset="2"/>
              </a:rPr>
              <a:t> emerged </a:t>
            </a:r>
          </a:p>
          <a:p>
            <a:pPr lvl="1"/>
            <a:r>
              <a:rPr lang="en-GB" sz="1800" dirty="0">
                <a:sym typeface="Wingdings" pitchFamily="2" charset="2"/>
              </a:rPr>
              <a:t>In 1971, this group assassinated the Jordanian Prime Minister</a:t>
            </a:r>
          </a:p>
          <a:p>
            <a:pPr lvl="1"/>
            <a:r>
              <a:rPr lang="en-GB" sz="1800" dirty="0">
                <a:sym typeface="Wingdings" pitchFamily="2" charset="2"/>
              </a:rPr>
              <a:t>In 1972, they massacred nine Israeli athletes at the </a:t>
            </a:r>
            <a:r>
              <a:rPr lang="en-GB" sz="1800" b="1" dirty="0">
                <a:sym typeface="Wingdings" pitchFamily="2" charset="2"/>
              </a:rPr>
              <a:t>Munich Olympics</a:t>
            </a:r>
          </a:p>
          <a:p>
            <a:endParaRPr lang="en-GB" sz="2000" dirty="0"/>
          </a:p>
        </p:txBody>
      </p:sp>
      <p:pic>
        <p:nvPicPr>
          <p:cNvPr id="6" name="Picture 2" descr="Olympics: Munich victims honoured for first time at opening ceremony - BBC  News">
            <a:extLst>
              <a:ext uri="{FF2B5EF4-FFF2-40B4-BE49-F238E27FC236}">
                <a16:creationId xmlns:a16="http://schemas.microsoft.com/office/drawing/2014/main" id="{B28A0100-D8FD-4043-91D7-10544ED1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48" y="3488532"/>
            <a:ext cx="3488819" cy="19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3AB1E-9EEE-1D4D-90D9-A0A65AF85E78}"/>
              </a:ext>
            </a:extLst>
          </p:cNvPr>
          <p:cNvSpPr txBox="1"/>
          <p:nvPr/>
        </p:nvSpPr>
        <p:spPr>
          <a:xfrm>
            <a:off x="380913" y="6118322"/>
            <a:ext cx="1142712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Why was King Hussein of Jordan worried about the PLO in 1970?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7ECE3A-F525-0E4B-9FCE-689077CDF66B}"/>
              </a:ext>
            </a:extLst>
          </p:cNvPr>
          <p:cNvCxnSpPr>
            <a:cxnSpLocks/>
          </p:cNvCxnSpPr>
          <p:nvPr/>
        </p:nvCxnSpPr>
        <p:spPr>
          <a:xfrm flipH="1" flipV="1">
            <a:off x="4271375" y="4559474"/>
            <a:ext cx="1427968" cy="75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4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3DACE-4437-AF46-9254-6E8B9C28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60" y="552091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Learning objectives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F646-04D5-FA41-A9AD-C6143C36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344091"/>
            <a:ext cx="6523422" cy="42597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By the end of this lesson, you should be able to:</a:t>
            </a:r>
          </a:p>
          <a:p>
            <a:r>
              <a:rPr lang="en-GB" dirty="0"/>
              <a:t>Identify the impact of the June 1967 War on Palestinian nationalism</a:t>
            </a:r>
          </a:p>
          <a:p>
            <a:r>
              <a:rPr lang="en-GB" dirty="0"/>
              <a:t>Describe the Palestinian national movement in the 1960s and 1970s</a:t>
            </a:r>
          </a:p>
          <a:p>
            <a:r>
              <a:rPr lang="en-GB" dirty="0"/>
              <a:t>Explain the differences among Palestinian nationalists at this time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73506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5EF85-F6A3-464E-AFA4-87D6A560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3" y="956788"/>
            <a:ext cx="3840480" cy="1384995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b="1" dirty="0"/>
              <a:t>1982 Lebanon War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1B57-14E1-544D-855F-3B87B6805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423" y="3197733"/>
            <a:ext cx="5774950" cy="1955057"/>
          </a:xfrm>
        </p:spPr>
        <p:txBody>
          <a:bodyPr lIns="90000" anchor="ctr">
            <a:noAutofit/>
          </a:bodyPr>
          <a:lstStyle/>
          <a:p>
            <a:r>
              <a:rPr lang="en-GB" sz="1700" dirty="0">
                <a:solidFill>
                  <a:srgbClr val="FFFFFF"/>
                </a:solidFill>
              </a:rPr>
              <a:t>Having moved to Lebanon in 1970, the PLO launched attacks </a:t>
            </a:r>
            <a:r>
              <a:rPr lang="en-GB" sz="1700" b="1" dirty="0">
                <a:solidFill>
                  <a:srgbClr val="FFFFFF"/>
                </a:solidFill>
              </a:rPr>
              <a:t>from Lebanon into Israel</a:t>
            </a:r>
          </a:p>
          <a:p>
            <a:r>
              <a:rPr lang="en-GB" sz="1700" dirty="0">
                <a:solidFill>
                  <a:srgbClr val="FFFFFF"/>
                </a:solidFill>
              </a:rPr>
              <a:t>After an assassination attempt by Palestinian nationalists on </a:t>
            </a:r>
            <a:r>
              <a:rPr lang="en-GB" sz="1700" dirty="0" err="1">
                <a:solidFill>
                  <a:srgbClr val="FFFFFF"/>
                </a:solidFill>
              </a:rPr>
              <a:t>Shlomo</a:t>
            </a:r>
            <a:r>
              <a:rPr lang="en-GB" sz="1700" dirty="0">
                <a:solidFill>
                  <a:srgbClr val="FFFFFF"/>
                </a:solidFill>
              </a:rPr>
              <a:t> </a:t>
            </a:r>
            <a:r>
              <a:rPr lang="en-GB" sz="1700" dirty="0" err="1">
                <a:solidFill>
                  <a:srgbClr val="FFFFFF"/>
                </a:solidFill>
              </a:rPr>
              <a:t>Argov</a:t>
            </a:r>
            <a:r>
              <a:rPr lang="en-GB" sz="1700" dirty="0">
                <a:solidFill>
                  <a:srgbClr val="FFFFFF"/>
                </a:solidFill>
              </a:rPr>
              <a:t> (Israel’s ambassador to the UK), the</a:t>
            </a:r>
            <a:r>
              <a:rPr lang="en-GB" sz="1700" b="1" dirty="0">
                <a:solidFill>
                  <a:srgbClr val="FFFFFF"/>
                </a:solidFill>
              </a:rPr>
              <a:t> IDF invaded south Lebanon on 6</a:t>
            </a:r>
            <a:r>
              <a:rPr lang="en-GB" sz="1700" b="1" baseline="30000" dirty="0">
                <a:solidFill>
                  <a:srgbClr val="FFFFFF"/>
                </a:solidFill>
              </a:rPr>
              <a:t>th</a:t>
            </a:r>
            <a:r>
              <a:rPr lang="en-GB" sz="1700" b="1" dirty="0">
                <a:solidFill>
                  <a:srgbClr val="FFFFFF"/>
                </a:solidFill>
              </a:rPr>
              <a:t> June 1982 </a:t>
            </a:r>
          </a:p>
          <a:p>
            <a:r>
              <a:rPr lang="en-GB" sz="1700" dirty="0">
                <a:solidFill>
                  <a:srgbClr val="FFFFFF"/>
                </a:solidFill>
              </a:rPr>
              <a:t>By August, Lebanese leaders had had enough: </a:t>
            </a:r>
            <a:r>
              <a:rPr lang="en-GB" sz="1700" b="1" dirty="0">
                <a:solidFill>
                  <a:srgbClr val="FFFFFF"/>
                </a:solidFill>
              </a:rPr>
              <a:t>they ordered the PLO and Palestinian fighters to leave</a:t>
            </a:r>
          </a:p>
          <a:p>
            <a:r>
              <a:rPr lang="en-GB" sz="1700" dirty="0">
                <a:solidFill>
                  <a:srgbClr val="FFFFFF"/>
                </a:solidFill>
              </a:rPr>
              <a:t>The PLO leadership and many fighters went to Tunisia, Syria and further afield</a:t>
            </a:r>
          </a:p>
          <a:p>
            <a:r>
              <a:rPr lang="en-GB" sz="1700" dirty="0">
                <a:solidFill>
                  <a:srgbClr val="FFFFFF"/>
                </a:solidFill>
              </a:rPr>
              <a:t>It was in this context that the </a:t>
            </a:r>
            <a:r>
              <a:rPr lang="en-GB" sz="1700" b="1" dirty="0">
                <a:solidFill>
                  <a:srgbClr val="FFFFFF"/>
                </a:solidFill>
              </a:rPr>
              <a:t>Sabra and Shatila massacres </a:t>
            </a:r>
            <a:r>
              <a:rPr lang="en-GB" sz="1700" dirty="0">
                <a:solidFill>
                  <a:srgbClr val="FFFFFF"/>
                </a:solidFill>
              </a:rPr>
              <a:t>occurred</a:t>
            </a:r>
          </a:p>
          <a:p>
            <a:pPr lvl="1"/>
            <a:r>
              <a:rPr lang="en-GB" sz="1700" dirty="0">
                <a:solidFill>
                  <a:srgbClr val="FFFFFF"/>
                </a:solidFill>
              </a:rPr>
              <a:t>Between 16</a:t>
            </a:r>
            <a:r>
              <a:rPr lang="en-GB" sz="1700" baseline="30000" dirty="0">
                <a:solidFill>
                  <a:srgbClr val="FFFFFF"/>
                </a:solidFill>
              </a:rPr>
              <a:t>th</a:t>
            </a:r>
            <a:r>
              <a:rPr lang="en-GB" sz="1700" dirty="0">
                <a:solidFill>
                  <a:srgbClr val="FFFFFF"/>
                </a:solidFill>
              </a:rPr>
              <a:t> and 18</a:t>
            </a:r>
            <a:r>
              <a:rPr lang="en-GB" sz="1700" baseline="30000" dirty="0">
                <a:solidFill>
                  <a:srgbClr val="FFFFFF"/>
                </a:solidFill>
              </a:rPr>
              <a:t>th</a:t>
            </a:r>
            <a:r>
              <a:rPr lang="en-GB" sz="1700" dirty="0">
                <a:solidFill>
                  <a:srgbClr val="FFFFFF"/>
                </a:solidFill>
              </a:rPr>
              <a:t> September 1982, Lebanese Christian militias entered the now unprotected refugee camps of Sabra and Shatila and massacred between 460 and 3,500 individuals, mostly Palestinians</a:t>
            </a:r>
          </a:p>
          <a:p>
            <a:pPr lvl="1"/>
            <a:r>
              <a:rPr lang="en-GB" sz="1700" dirty="0">
                <a:solidFill>
                  <a:srgbClr val="FFFFFF"/>
                </a:solidFill>
              </a:rPr>
              <a:t>The IDF </a:t>
            </a:r>
            <a:r>
              <a:rPr lang="en-GB" sz="1700" b="1" dirty="0">
                <a:solidFill>
                  <a:srgbClr val="FFFFFF"/>
                </a:solidFill>
              </a:rPr>
              <a:t>did not intervene </a:t>
            </a:r>
            <a:r>
              <a:rPr lang="en-GB" sz="1700" dirty="0">
                <a:solidFill>
                  <a:srgbClr val="FFFFFF"/>
                </a:solidFill>
              </a:rPr>
              <a:t>to stop the massacre</a:t>
            </a:r>
          </a:p>
          <a:p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513CDC-6E39-D84C-92D0-0A93B93021EE}"/>
              </a:ext>
            </a:extLst>
          </p:cNvPr>
          <p:cNvSpPr txBox="1"/>
          <p:nvPr/>
        </p:nvSpPr>
        <p:spPr>
          <a:xfrm>
            <a:off x="455334" y="5343656"/>
            <a:ext cx="150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was the IDF?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692D6-EF1E-B443-949A-F27EC57AA965}"/>
              </a:ext>
            </a:extLst>
          </p:cNvPr>
          <p:cNvSpPr txBox="1"/>
          <p:nvPr/>
        </p:nvSpPr>
        <p:spPr>
          <a:xfrm>
            <a:off x="2089007" y="5152790"/>
            <a:ext cx="2523727" cy="12075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 lIns="90000" rtlCol="0">
            <a:noAutofit/>
          </a:bodyPr>
          <a:lstStyle/>
          <a:p>
            <a:pPr lvl="0"/>
            <a:r>
              <a:rPr lang="en-GB" sz="1400" b="1" dirty="0">
                <a:solidFill>
                  <a:srgbClr val="ABAA3A"/>
                </a:solidFill>
              </a:rPr>
              <a:t>Israel Defense Forces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>
                <a:solidFill>
                  <a:srgbClr val="ABAA3A"/>
                </a:solidFill>
              </a:rPr>
              <a:t>__________________</a:t>
            </a:r>
          </a:p>
          <a:p>
            <a:endParaRPr lang="en-GB" sz="1400" dirty="0"/>
          </a:p>
          <a:p>
            <a:pPr lvl="0"/>
            <a:r>
              <a:rPr lang="en-GB" sz="1400" dirty="0"/>
              <a:t>the military of the state of Israel</a:t>
            </a:r>
          </a:p>
        </p:txBody>
      </p:sp>
      <p:pic>
        <p:nvPicPr>
          <p:cNvPr id="1026" name="Picture 2" descr="The Sabra and Shatila massacre | Arab News">
            <a:extLst>
              <a:ext uri="{FF2B5EF4-FFF2-40B4-BE49-F238E27FC236}">
                <a16:creationId xmlns:a16="http://schemas.microsoft.com/office/drawing/2014/main" id="{BAD2E4D4-04EB-9F46-969C-8E0EAC7DC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3" y="2180097"/>
            <a:ext cx="3840480" cy="22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E80B-DCC7-A040-99F9-50C1F0F0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81" y="1751290"/>
            <a:ext cx="6179700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EFFFF"/>
                </a:solidFill>
              </a:rPr>
              <a:t>Palestinian identity has been strengthened in many ways since the 1948, including </a:t>
            </a:r>
            <a:r>
              <a:rPr lang="en-GB" sz="3200" b="1" dirty="0">
                <a:solidFill>
                  <a:srgbClr val="FEFFFF"/>
                </a:solidFill>
              </a:rPr>
              <a:t>embroidery</a:t>
            </a:r>
            <a:r>
              <a:rPr lang="en-GB" sz="3200" dirty="0">
                <a:solidFill>
                  <a:srgbClr val="FEFFFF"/>
                </a:solidFill>
              </a:rPr>
              <a:t> and </a:t>
            </a:r>
            <a:r>
              <a:rPr lang="en-GB" sz="3200" b="1" dirty="0">
                <a:solidFill>
                  <a:srgbClr val="FEFFFF"/>
                </a:solidFill>
              </a:rPr>
              <a:t>poetry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DC95409-4086-5546-9CBE-D6368D94A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93" y="1239568"/>
            <a:ext cx="3560879" cy="12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membering Mahmoud Darwish: &amp;quot;Exile is So Strong Within Me, I May Bring it  to the Land&amp;quot; | Institute for Palestine Studies">
            <a:extLst>
              <a:ext uri="{FF2B5EF4-FFF2-40B4-BE49-F238E27FC236}">
                <a16:creationId xmlns:a16="http://schemas.microsoft.com/office/drawing/2014/main" id="{AA329457-189C-834D-B516-1ADB82A6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48" y="2826387"/>
            <a:ext cx="2586814" cy="26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43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Showcase: The journey of Palestinian embroidery">
            <a:hlinkClick r:id="" action="ppaction://media"/>
            <a:extLst>
              <a:ext uri="{FF2B5EF4-FFF2-40B4-BE49-F238E27FC236}">
                <a16:creationId xmlns:a16="http://schemas.microsoft.com/office/drawing/2014/main" id="{107DC123-9732-B64A-BA46-58449408AF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4535" y="1116686"/>
            <a:ext cx="10183098" cy="57538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B411FC-12C5-7846-A8B4-6027E6B6EC87}"/>
              </a:ext>
            </a:extLst>
          </p:cNvPr>
          <p:cNvSpPr txBox="1">
            <a:spLocks/>
          </p:cNvSpPr>
          <p:nvPr/>
        </p:nvSpPr>
        <p:spPr>
          <a:xfrm>
            <a:off x="71357" y="2400934"/>
            <a:ext cx="19018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accent1"/>
                </a:solidFill>
              </a:rPr>
              <a:t>Watch this video and answer this question in your books:</a:t>
            </a:r>
          </a:p>
          <a:p>
            <a:pPr algn="ctr"/>
            <a:endParaRPr lang="en-GB" sz="2400" dirty="0">
              <a:solidFill>
                <a:schemeClr val="accent1"/>
              </a:solidFill>
            </a:endParaRPr>
          </a:p>
          <a:p>
            <a:pPr algn="ctr"/>
            <a:r>
              <a:rPr lang="en-GB" sz="2400" b="1" dirty="0">
                <a:solidFill>
                  <a:schemeClr val="accent1"/>
                </a:solidFill>
              </a:rPr>
              <a:t>Why was (and is) Palestinian embroidery </a:t>
            </a:r>
            <a:r>
              <a:rPr lang="en-GB" sz="2400" b="1" u="sng" dirty="0">
                <a:solidFill>
                  <a:schemeClr val="accent1"/>
                </a:solidFill>
              </a:rPr>
              <a:t>important</a:t>
            </a:r>
            <a:r>
              <a:rPr lang="en-GB" sz="2400" b="1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E21F3F-B46D-0F45-A014-8F4CC3FF9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7273" y="-46060"/>
            <a:ext cx="3221620" cy="11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riginal Hirbawi Palestinian Flag Keffiyeh – Palestine Solidarity Campaign">
            <a:extLst>
              <a:ext uri="{FF2B5EF4-FFF2-40B4-BE49-F238E27FC236}">
                <a16:creationId xmlns:a16="http://schemas.microsoft.com/office/drawing/2014/main" id="{AFAE9C5A-17E9-4142-BD47-1A4556CFF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5962">
            <a:off x="397818" y="5090510"/>
            <a:ext cx="1248881" cy="124510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E02DAE-EF6B-6B4B-9B46-C3CBC54130FE}"/>
              </a:ext>
            </a:extLst>
          </p:cNvPr>
          <p:cNvSpPr/>
          <p:nvPr/>
        </p:nvSpPr>
        <p:spPr>
          <a:xfrm>
            <a:off x="1" y="2054"/>
            <a:ext cx="89772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At the Seams:</a:t>
            </a:r>
          </a:p>
          <a:p>
            <a:pPr algn="ctr"/>
            <a:r>
              <a:rPr lang="en-GB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 Political History of Palestinian Embroidery</a:t>
            </a:r>
            <a:endParaRPr lang="en-GB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5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88E4-1EA9-6049-8BDE-45BF353A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93" y="2694990"/>
            <a:ext cx="2826345" cy="1325563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Homework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br>
              <a:rPr lang="en-GB" sz="2000" b="1" dirty="0">
                <a:solidFill>
                  <a:schemeClr val="accent1"/>
                </a:solidFill>
              </a:rPr>
            </a:br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dirty="0">
                <a:solidFill>
                  <a:schemeClr val="accent1"/>
                </a:solidFill>
              </a:rPr>
              <a:t>These are extracts from </a:t>
            </a:r>
            <a:r>
              <a:rPr lang="en-GB" sz="2000" b="1" dirty="0">
                <a:solidFill>
                  <a:schemeClr val="accent2"/>
                </a:solidFill>
              </a:rPr>
              <a:t>‘ID Card’ </a:t>
            </a:r>
            <a:r>
              <a:rPr lang="en-GB" sz="2000" dirty="0">
                <a:solidFill>
                  <a:schemeClr val="accent1"/>
                </a:solidFill>
              </a:rPr>
              <a:t>by Palestinian poet </a:t>
            </a:r>
            <a:r>
              <a:rPr lang="en-GB" sz="2000" b="1" dirty="0">
                <a:solidFill>
                  <a:schemeClr val="accent2"/>
                </a:solidFill>
              </a:rPr>
              <a:t>Mahmoud Darwish </a:t>
            </a:r>
            <a:r>
              <a:rPr lang="en-GB" sz="2000" dirty="0">
                <a:solidFill>
                  <a:schemeClr val="accent1"/>
                </a:solidFill>
              </a:rPr>
              <a:t>in 1964. </a:t>
            </a:r>
            <a:br>
              <a:rPr lang="en-GB" sz="2000" dirty="0">
                <a:solidFill>
                  <a:schemeClr val="accent1"/>
                </a:solidFill>
              </a:rPr>
            </a:br>
            <a:br>
              <a:rPr lang="en-GB" sz="2000" dirty="0">
                <a:solidFill>
                  <a:schemeClr val="accent1"/>
                </a:solidFill>
              </a:rPr>
            </a:br>
            <a:r>
              <a:rPr lang="en-GB" sz="2000" dirty="0">
                <a:solidFill>
                  <a:schemeClr val="accent1"/>
                </a:solidFill>
              </a:rPr>
              <a:t>Spend some time researching Mahmoud Darwish and answer these questions:</a:t>
            </a:r>
            <a:br>
              <a:rPr lang="en-GB" sz="2000" dirty="0">
                <a:solidFill>
                  <a:schemeClr val="accent1"/>
                </a:solidFill>
              </a:rPr>
            </a:br>
            <a:br>
              <a:rPr lang="en-GB" sz="2000" dirty="0">
                <a:solidFill>
                  <a:schemeClr val="accent1"/>
                </a:solidFill>
              </a:rPr>
            </a:br>
            <a:r>
              <a:rPr lang="en-GB" sz="2000" i="1" dirty="0">
                <a:solidFill>
                  <a:schemeClr val="accent1"/>
                </a:solidFill>
              </a:rPr>
              <a:t>What feelings are being expressed in this poem?</a:t>
            </a:r>
            <a:br>
              <a:rPr lang="en-GB" sz="2000" i="1" dirty="0">
                <a:solidFill>
                  <a:schemeClr val="accent1"/>
                </a:solidFill>
              </a:rPr>
            </a:br>
            <a:br>
              <a:rPr lang="en-GB" sz="2000" i="1" dirty="0">
                <a:solidFill>
                  <a:schemeClr val="accent1"/>
                </a:solidFill>
              </a:rPr>
            </a:br>
            <a:r>
              <a:rPr lang="en-GB" sz="2000" i="1" dirty="0">
                <a:solidFill>
                  <a:schemeClr val="accent1"/>
                </a:solidFill>
              </a:rPr>
              <a:t>What is the message of the poem? </a:t>
            </a:r>
            <a:br>
              <a:rPr lang="en-GB" sz="2000" i="1" dirty="0">
                <a:solidFill>
                  <a:schemeClr val="accent1"/>
                </a:solidFill>
              </a:rPr>
            </a:br>
            <a:br>
              <a:rPr lang="en-GB" sz="2000" i="1" dirty="0">
                <a:solidFill>
                  <a:schemeClr val="accent1"/>
                </a:solidFill>
              </a:rPr>
            </a:br>
            <a:r>
              <a:rPr lang="en-GB" sz="2000" i="1" dirty="0">
                <a:solidFill>
                  <a:schemeClr val="accent1"/>
                </a:solidFill>
              </a:rPr>
              <a:t>Why did Darwish write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539BCC-C69B-8B48-8EBA-D41845DA174C}"/>
              </a:ext>
            </a:extLst>
          </p:cNvPr>
          <p:cNvSpPr/>
          <p:nvPr/>
        </p:nvSpPr>
        <p:spPr>
          <a:xfrm>
            <a:off x="3869011" y="430666"/>
            <a:ext cx="3403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Write down: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I am an Arab.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My ID card number is </a:t>
            </a:r>
            <a:r>
              <a:rPr lang="en-GB" b="1" i="1" dirty="0">
                <a:solidFill>
                  <a:srgbClr val="333333"/>
                </a:solidFill>
                <a:latin typeface="Roboto" panose="02000000000000000000" pitchFamily="2" charset="0"/>
              </a:rPr>
              <a:t>50,000.</a:t>
            </a:r>
            <a:endParaRPr lang="en-GB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AA4E4-EAF9-B043-A000-3642156ED206}"/>
              </a:ext>
            </a:extLst>
          </p:cNvPr>
          <p:cNvSpPr/>
          <p:nvPr/>
        </p:nvSpPr>
        <p:spPr>
          <a:xfrm>
            <a:off x="3869011" y="1632422"/>
            <a:ext cx="34030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XXX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Write down: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I am an Arab.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Hair coal-black,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Eyes brown,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My distinguishing feature: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On my head a </a:t>
            </a:r>
            <a:r>
              <a:rPr lang="en-GB" b="1" dirty="0" err="1">
                <a:solidFill>
                  <a:srgbClr val="333333"/>
                </a:solidFill>
                <a:latin typeface="Roboto" panose="02000000000000000000" pitchFamily="2" charset="0"/>
              </a:rPr>
              <a:t>koufiyah</a:t>
            </a:r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 topped by the </a:t>
            </a:r>
            <a:r>
              <a:rPr lang="en-GB" dirty="0" err="1">
                <a:solidFill>
                  <a:srgbClr val="333333"/>
                </a:solidFill>
                <a:latin typeface="Roboto" panose="02000000000000000000" pitchFamily="2" charset="0"/>
              </a:rPr>
              <a:t>igal</a:t>
            </a: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,</a:t>
            </a: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And my palms, rough as stone,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Scratch anyone who touches them.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My address: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An unarmed village—</a:t>
            </a:r>
            <a:r>
              <a:rPr lang="en-GB" b="1" i="1" dirty="0">
                <a:solidFill>
                  <a:srgbClr val="333333"/>
                </a:solidFill>
                <a:latin typeface="Roboto" panose="02000000000000000000" pitchFamily="2" charset="0"/>
              </a:rPr>
              <a:t>forgotten</a:t>
            </a:r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—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Whose streets are nameless,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And all its men are in the field and quarry.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Are you angry?</a:t>
            </a:r>
            <a:endParaRPr lang="en-GB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1FA1F2-7E09-C249-8AB9-EC44AE23BCA3}"/>
              </a:ext>
            </a:extLst>
          </p:cNvPr>
          <p:cNvSpPr/>
          <p:nvPr/>
        </p:nvSpPr>
        <p:spPr>
          <a:xfrm>
            <a:off x="7437013" y="877317"/>
            <a:ext cx="47925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XXX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Write down: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I am an Arab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b="1" i="1" dirty="0">
                <a:solidFill>
                  <a:srgbClr val="333333"/>
                </a:solidFill>
                <a:latin typeface="Roboto" panose="02000000000000000000" pitchFamily="2" charset="0"/>
              </a:rPr>
              <a:t>Robbed</a:t>
            </a:r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 of my ancestors’ vineyards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And of the land cultivated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By me and all my children.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Nothing is left for us and my grandchildren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Except these rocks…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Will your </a:t>
            </a:r>
            <a:r>
              <a:rPr lang="en-GB" b="1" i="1" dirty="0">
                <a:solidFill>
                  <a:srgbClr val="333333"/>
                </a:solidFill>
                <a:latin typeface="Roboto" panose="02000000000000000000" pitchFamily="2" charset="0"/>
              </a:rPr>
              <a:t>government take them too</a:t>
            </a:r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, as reported?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Therefore,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Write at the top of page one: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I do not hate people,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I do not assault anyone,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But…if I get hungry,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I eat the flesh of my usurper.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Beware…beware…of my hunger,</a:t>
            </a: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And of my </a:t>
            </a:r>
            <a:r>
              <a:rPr lang="en-GB" b="1" i="1" dirty="0">
                <a:solidFill>
                  <a:srgbClr val="333333"/>
                </a:solidFill>
                <a:latin typeface="Roboto" panose="02000000000000000000" pitchFamily="2" charset="0"/>
              </a:rPr>
              <a:t>anger</a:t>
            </a:r>
            <a:r>
              <a:rPr lang="en-GB" i="1" dirty="0">
                <a:solidFill>
                  <a:srgbClr val="333333"/>
                </a:solidFill>
                <a:latin typeface="Roboto" panose="02000000000000000000" pitchFamily="2" charset="0"/>
              </a:rPr>
              <a:t>.</a:t>
            </a:r>
            <a:endParaRPr lang="en-GB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1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Original Hirbawi Palestinian Flag Keffiyeh – Palestine Solidarity Campaign">
            <a:extLst>
              <a:ext uri="{FF2B5EF4-FFF2-40B4-BE49-F238E27FC236}">
                <a16:creationId xmlns:a16="http://schemas.microsoft.com/office/drawing/2014/main" id="{32064A73-6111-614C-9E69-D1BEF7A56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43552" y="539035"/>
            <a:ext cx="2596212" cy="258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adaliyya - George Habash: A Profile From the Archives">
            <a:extLst>
              <a:ext uri="{FF2B5EF4-FFF2-40B4-BE49-F238E27FC236}">
                <a16:creationId xmlns:a16="http://schemas.microsoft.com/office/drawing/2014/main" id="{34B59358-5F4E-3844-916A-69A38D04A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34455" y="961680"/>
            <a:ext cx="2613376" cy="17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atah - Wikipedia">
            <a:extLst>
              <a:ext uri="{FF2B5EF4-FFF2-40B4-BE49-F238E27FC236}">
                <a16:creationId xmlns:a16="http://schemas.microsoft.com/office/drawing/2014/main" id="{7FC4D8F1-9871-0049-90E5-A5DCCFDA5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74693" y="457200"/>
            <a:ext cx="2519768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LO LOGO">
            <a:extLst>
              <a:ext uri="{FF2B5EF4-FFF2-40B4-BE49-F238E27FC236}">
                <a16:creationId xmlns:a16="http://schemas.microsoft.com/office/drawing/2014/main" id="{EA24A0A8-935F-584E-801B-301DC4FD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60925" y="457200"/>
            <a:ext cx="2350454" cy="2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Palestinians begin work on exhumation of Yasser Arafat | The Times">
            <a:extLst>
              <a:ext uri="{FF2B5EF4-FFF2-40B4-BE49-F238E27FC236}">
                <a16:creationId xmlns:a16="http://schemas.microsoft.com/office/drawing/2014/main" id="{A135558F-4764-3E4B-9DBA-AC7045914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9584" y="3429000"/>
            <a:ext cx="4400117" cy="29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4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CAB2-B733-2447-8752-452FF258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080" y="3642737"/>
            <a:ext cx="5193748" cy="63712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FFFFFF"/>
                </a:solidFill>
              </a:rPr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26B4-F8F8-A648-B0A2-BC2F9B1D5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523" y="4351967"/>
            <a:ext cx="5532967" cy="1758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1) What was the impact of the June 1967 War on Palestinian nationalism?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</a:rPr>
              <a:t>2) What did the following groups want, and what was their strategy to achieve it?</a:t>
            </a:r>
          </a:p>
          <a:p>
            <a:pPr marL="914400" lvl="1" indent="-457200">
              <a:buAutoNum type="alphaLcParenR"/>
            </a:pPr>
            <a:r>
              <a:rPr lang="en-GB" sz="2000" dirty="0">
                <a:solidFill>
                  <a:srgbClr val="FFFFFF"/>
                </a:solidFill>
              </a:rPr>
              <a:t>Fatah</a:t>
            </a:r>
          </a:p>
          <a:p>
            <a:pPr marL="914400" lvl="1" indent="-457200">
              <a:buAutoNum type="alphaLcParenR"/>
            </a:pPr>
            <a:r>
              <a:rPr lang="en-GB" sz="2000" dirty="0">
                <a:solidFill>
                  <a:srgbClr val="FFFFFF"/>
                </a:solidFill>
              </a:rPr>
              <a:t>PFLP</a:t>
            </a:r>
          </a:p>
          <a:p>
            <a:pPr marL="914400" lvl="1" indent="-457200">
              <a:buAutoNum type="alphaLcParenR"/>
            </a:pPr>
            <a:r>
              <a:rPr lang="en-GB" sz="2000" dirty="0">
                <a:solidFill>
                  <a:srgbClr val="FFFFFF"/>
                </a:solidFill>
              </a:rPr>
              <a:t>PLO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8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1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Original Hirbawi Palestinian Flag Keffiyeh – Palestine Solidarity Campaign">
            <a:extLst>
              <a:ext uri="{FF2B5EF4-FFF2-40B4-BE49-F238E27FC236}">
                <a16:creationId xmlns:a16="http://schemas.microsoft.com/office/drawing/2014/main" id="{5C1431FE-3CD8-A64D-A6FB-9E7770DBD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5962">
            <a:off x="6325304" y="803159"/>
            <a:ext cx="5483115" cy="546654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2E05974-BAB4-A148-8002-62F524358128}"/>
              </a:ext>
            </a:extLst>
          </p:cNvPr>
          <p:cNvSpPr txBox="1">
            <a:spLocks/>
          </p:cNvSpPr>
          <p:nvPr/>
        </p:nvSpPr>
        <p:spPr>
          <a:xfrm>
            <a:off x="888814" y="4917717"/>
            <a:ext cx="4583536" cy="13105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Violence?</a:t>
            </a:r>
          </a:p>
          <a:p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Resistance to oppression?</a:t>
            </a:r>
          </a:p>
          <a:p>
            <a:endParaRPr lang="en-GB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Liberation?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EC9475-A5FE-BA4A-9A70-6519C8D054DD}"/>
              </a:ext>
            </a:extLst>
          </p:cNvPr>
          <p:cNvSpPr/>
          <p:nvPr/>
        </p:nvSpPr>
        <p:spPr>
          <a:xfrm>
            <a:off x="888814" y="2320734"/>
            <a:ext cx="54744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+mj-lt"/>
                <a:cs typeface="Calibri" panose="020F0502020204030204" pitchFamily="34" charset="0"/>
              </a:rPr>
              <a:t>Answer this question with the person next to you:</a:t>
            </a:r>
          </a:p>
          <a:p>
            <a:endParaRPr lang="en-GB" sz="1600" b="1" dirty="0">
              <a:latin typeface="+mj-lt"/>
              <a:cs typeface="Calibri" panose="020F0502020204030204" pitchFamily="34" charset="0"/>
            </a:endParaRPr>
          </a:p>
          <a:p>
            <a:r>
              <a:rPr lang="en-GB" sz="2400" i="1" dirty="0">
                <a:latin typeface="+mj-lt"/>
                <a:cs typeface="Calibri" panose="020F0502020204030204" pitchFamily="34" charset="0"/>
              </a:rPr>
              <a:t>What comes to mind when you see this scarf (the keffiyeh)?</a:t>
            </a:r>
          </a:p>
          <a:p>
            <a:endParaRPr lang="en-GB" sz="24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5" name="Picture 2" descr="Escalation of Violence in Occupied Palestinian Territory: An Inevitable  Cycle of Cause and Effect">
            <a:extLst>
              <a:ext uri="{FF2B5EF4-FFF2-40B4-BE49-F238E27FC236}">
                <a16:creationId xmlns:a16="http://schemas.microsoft.com/office/drawing/2014/main" id="{D9A85286-CDB4-0B4F-B303-37E94E81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2477" y="434014"/>
            <a:ext cx="2480138" cy="16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srael-Gaza violence: The conflict explained - BBC News">
            <a:extLst>
              <a:ext uri="{FF2B5EF4-FFF2-40B4-BE49-F238E27FC236}">
                <a16:creationId xmlns:a16="http://schemas.microsoft.com/office/drawing/2014/main" id="{A5C75AE1-FE29-E542-A9CE-9C80389D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2660" y="434014"/>
            <a:ext cx="2932069" cy="16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0CCDC-46BD-0E4C-B263-3384F657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The keffiyeh</a:t>
            </a:r>
          </a:p>
        </p:txBody>
      </p:sp>
      <p:pic>
        <p:nvPicPr>
          <p:cNvPr id="6" name="Picture 2" descr="Original Hirbawi Palestinian Flag Keffiyeh – Palestine Solidarity Campaign">
            <a:extLst>
              <a:ext uri="{FF2B5EF4-FFF2-40B4-BE49-F238E27FC236}">
                <a16:creationId xmlns:a16="http://schemas.microsoft.com/office/drawing/2014/main" id="{E3F16824-135B-3940-A2EA-2A0F7A55C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3804" y="114005"/>
            <a:ext cx="2650483" cy="3902865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3482C-78CB-8948-883B-6A607D5E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690696"/>
            <a:ext cx="6639542" cy="3483864"/>
          </a:xfrm>
        </p:spPr>
        <p:txBody>
          <a:bodyPr>
            <a:normAutofit/>
          </a:bodyPr>
          <a:lstStyle/>
          <a:p>
            <a:r>
              <a:rPr lang="en-GB" sz="2000" dirty="0"/>
              <a:t>A traditional Middle Eastern headdress because it protects from the sun and the sand</a:t>
            </a:r>
          </a:p>
          <a:p>
            <a:r>
              <a:rPr lang="en-GB" sz="2000" dirty="0"/>
              <a:t>Became a symbol of Palestinian nationalism during the </a:t>
            </a:r>
            <a:r>
              <a:rPr lang="en-GB" sz="2000" dirty="0">
                <a:solidFill>
                  <a:srgbClr val="C00000"/>
                </a:solidFill>
              </a:rPr>
              <a:t>Arab Revolt of 1936-1939</a:t>
            </a:r>
          </a:p>
          <a:p>
            <a:r>
              <a:rPr lang="en-GB" sz="2000" dirty="0"/>
              <a:t>Can you remember what this revolt was?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627C67-5104-6F43-9734-A607A81C81A8}"/>
              </a:ext>
            </a:extLst>
          </p:cNvPr>
          <p:cNvSpPr txBox="1">
            <a:spLocks/>
          </p:cNvSpPr>
          <p:nvPr/>
        </p:nvSpPr>
        <p:spPr>
          <a:xfrm>
            <a:off x="5297762" y="4358175"/>
            <a:ext cx="6639542" cy="1850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i="1" dirty="0"/>
              <a:t>a nationalist uprising by Palestinian Arabs against the British administration of the Palestine Mandate</a:t>
            </a:r>
          </a:p>
          <a:p>
            <a:r>
              <a:rPr lang="en-GB" sz="2000" dirty="0"/>
              <a:t>The keffiyeh became very popular in the </a:t>
            </a:r>
            <a:r>
              <a:rPr lang="en-GB" sz="2000" b="1" dirty="0"/>
              <a:t>1960s</a:t>
            </a:r>
            <a:r>
              <a:rPr lang="en-GB" sz="2000" dirty="0"/>
              <a:t> and was worn by </a:t>
            </a:r>
            <a:r>
              <a:rPr lang="en-GB" sz="2000" b="1" dirty="0"/>
              <a:t>Yasser Arafat </a:t>
            </a:r>
            <a:r>
              <a:rPr lang="en-GB" sz="2000" dirty="0"/>
              <a:t>(who we’ll look at today)</a:t>
            </a:r>
          </a:p>
          <a:p>
            <a:r>
              <a:rPr lang="en-GB" sz="2000" dirty="0"/>
              <a:t>It is an important symbol of </a:t>
            </a:r>
            <a:r>
              <a:rPr lang="en-GB" sz="2000" b="1" dirty="0"/>
              <a:t>Palestinian nationalism</a:t>
            </a:r>
            <a:endParaRPr lang="en-GB" sz="2000" dirty="0"/>
          </a:p>
          <a:p>
            <a:endParaRPr lang="en-GB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406559-9C13-1743-B418-05A6063B9D97}"/>
              </a:ext>
            </a:extLst>
          </p:cNvPr>
          <p:cNvCxnSpPr>
            <a:cxnSpLocks/>
          </p:cNvCxnSpPr>
          <p:nvPr/>
        </p:nvCxnSpPr>
        <p:spPr>
          <a:xfrm flipH="1" flipV="1">
            <a:off x="4684734" y="5250327"/>
            <a:ext cx="826718" cy="211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 descr="Palestinians begin work on exhumation of Yasser Arafat | The Times">
            <a:extLst>
              <a:ext uri="{FF2B5EF4-FFF2-40B4-BE49-F238E27FC236}">
                <a16:creationId xmlns:a16="http://schemas.microsoft.com/office/drawing/2014/main" id="{24FDD883-F806-9D46-9EB7-4762E990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4729" y="4009583"/>
            <a:ext cx="3731561" cy="24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F4A58C9-5C55-B94E-A313-9A801362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4997" y="9068"/>
            <a:ext cx="10280073" cy="68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854028-C025-7C4B-AF72-3C84B72481B4}"/>
              </a:ext>
            </a:extLst>
          </p:cNvPr>
          <p:cNvSpPr/>
          <p:nvPr/>
        </p:nvSpPr>
        <p:spPr>
          <a:xfrm>
            <a:off x="9523271" y="5336499"/>
            <a:ext cx="1169232" cy="94438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9E5D1C-273F-0F46-BC0A-E2D9B3872081}"/>
              </a:ext>
            </a:extLst>
          </p:cNvPr>
          <p:cNvSpPr/>
          <p:nvPr/>
        </p:nvSpPr>
        <p:spPr>
          <a:xfrm>
            <a:off x="6512746" y="3165424"/>
            <a:ext cx="1169232" cy="94438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3C705A-BAF2-3C44-A4D2-A77F6749D1BB}"/>
              </a:ext>
            </a:extLst>
          </p:cNvPr>
          <p:cNvSpPr/>
          <p:nvPr/>
        </p:nvSpPr>
        <p:spPr>
          <a:xfrm>
            <a:off x="9930503" y="3682584"/>
            <a:ext cx="1169232" cy="94438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6B7D5C-C56A-CD4F-9978-3C536D5BEF42}"/>
              </a:ext>
            </a:extLst>
          </p:cNvPr>
          <p:cNvSpPr/>
          <p:nvPr/>
        </p:nvSpPr>
        <p:spPr>
          <a:xfrm>
            <a:off x="5253572" y="5775074"/>
            <a:ext cx="1169232" cy="94438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09DF89-634A-D747-92BE-81F92A6215BA}"/>
              </a:ext>
            </a:extLst>
          </p:cNvPr>
          <p:cNvSpPr/>
          <p:nvPr/>
        </p:nvSpPr>
        <p:spPr>
          <a:xfrm>
            <a:off x="7164366" y="5491292"/>
            <a:ext cx="1169232" cy="94438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25AAD3-E954-5D4C-A184-E1E16E022CB2}"/>
              </a:ext>
            </a:extLst>
          </p:cNvPr>
          <p:cNvSpPr/>
          <p:nvPr/>
        </p:nvSpPr>
        <p:spPr>
          <a:xfrm>
            <a:off x="2275073" y="6036555"/>
            <a:ext cx="1169232" cy="798234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E4D6C-E130-4B45-A750-7740F4D6918E}"/>
              </a:ext>
            </a:extLst>
          </p:cNvPr>
          <p:cNvSpPr txBox="1"/>
          <p:nvPr/>
        </p:nvSpPr>
        <p:spPr>
          <a:xfrm>
            <a:off x="0" y="1386162"/>
            <a:ext cx="16949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+mj-lt"/>
              </a:rPr>
              <a:t>In May 2021, demonstrations for Palestine took place across the UK.</a:t>
            </a:r>
          </a:p>
          <a:p>
            <a:pPr algn="ctr"/>
            <a:r>
              <a:rPr lang="en-GB" b="1" dirty="0">
                <a:solidFill>
                  <a:schemeClr val="accent2"/>
                </a:solidFill>
                <a:latin typeface="+mj-lt"/>
              </a:rPr>
              <a:t>180,000 individuals gathered in London</a:t>
            </a:r>
          </a:p>
          <a:p>
            <a:pPr algn="ctr"/>
            <a:endParaRPr lang="en-GB" b="1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GB" b="1" dirty="0">
                <a:solidFill>
                  <a:schemeClr val="accent2"/>
                </a:solidFill>
                <a:latin typeface="+mj-lt"/>
              </a:rPr>
              <a:t>How many keffiyehs can you spot in this photo?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08A79C-40FC-B041-9F3C-A9CD833133A7}"/>
              </a:ext>
            </a:extLst>
          </p:cNvPr>
          <p:cNvSpPr/>
          <p:nvPr/>
        </p:nvSpPr>
        <p:spPr>
          <a:xfrm>
            <a:off x="3107755" y="837671"/>
            <a:ext cx="1169232" cy="94438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53C5BF-D7A3-C147-BAEE-6BB5F3A681EB}"/>
              </a:ext>
            </a:extLst>
          </p:cNvPr>
          <p:cNvSpPr/>
          <p:nvPr/>
        </p:nvSpPr>
        <p:spPr>
          <a:xfrm>
            <a:off x="10460837" y="1373636"/>
            <a:ext cx="1169232" cy="94438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FEEA3-EC55-2B4D-A6CD-9545D0E2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97" y="1278156"/>
            <a:ext cx="3387057" cy="4301688"/>
          </a:xfrm>
        </p:spPr>
        <p:txBody>
          <a:bodyPr lIns="90000">
            <a:noAutofit/>
          </a:bodyPr>
          <a:lstStyle/>
          <a:p>
            <a:pPr algn="ctr"/>
            <a:r>
              <a:rPr lang="en-GB" sz="4000" b="1" dirty="0"/>
              <a:t>Can you guess some of today’s keywords using these images?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Original Hirbawi Palestinian Flag Keffiyeh – Palestine Solidarity Campaign">
            <a:extLst>
              <a:ext uri="{FF2B5EF4-FFF2-40B4-BE49-F238E27FC236}">
                <a16:creationId xmlns:a16="http://schemas.microsoft.com/office/drawing/2014/main" id="{62B6DF19-F88B-C346-9192-5BE90BB3E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9625" y="107351"/>
            <a:ext cx="1693582" cy="2493818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BFEEE1-EEE0-774E-BA59-B92BD864A4DE}"/>
              </a:ext>
            </a:extLst>
          </p:cNvPr>
          <p:cNvCxnSpPr/>
          <p:nvPr/>
        </p:nvCxnSpPr>
        <p:spPr>
          <a:xfrm>
            <a:off x="4988950" y="2836253"/>
            <a:ext cx="16935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707215-65B1-6940-B880-35C9E1A8BA49}"/>
              </a:ext>
            </a:extLst>
          </p:cNvPr>
          <p:cNvCxnSpPr>
            <a:cxnSpLocks/>
          </p:cNvCxnSpPr>
          <p:nvPr/>
        </p:nvCxnSpPr>
        <p:spPr>
          <a:xfrm>
            <a:off x="9247596" y="2876325"/>
            <a:ext cx="987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 descr="Palestinians begin work on exhumation of Yasser Arafat | The Times">
            <a:extLst>
              <a:ext uri="{FF2B5EF4-FFF2-40B4-BE49-F238E27FC236}">
                <a16:creationId xmlns:a16="http://schemas.microsoft.com/office/drawing/2014/main" id="{DFA4AB58-F077-CF42-877B-2D210CBD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33136" y="589723"/>
            <a:ext cx="2472424" cy="16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LO LOGO">
            <a:extLst>
              <a:ext uri="{FF2B5EF4-FFF2-40B4-BE49-F238E27FC236}">
                <a16:creationId xmlns:a16="http://schemas.microsoft.com/office/drawing/2014/main" id="{D846C02E-B6ED-C542-813F-4D67AC13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7384" y="2601169"/>
            <a:ext cx="1005690" cy="11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7E85CA-AD04-D843-A8FA-BC9349FE4175}"/>
              </a:ext>
            </a:extLst>
          </p:cNvPr>
          <p:cNvCxnSpPr>
            <a:cxnSpLocks/>
          </p:cNvCxnSpPr>
          <p:nvPr/>
        </p:nvCxnSpPr>
        <p:spPr>
          <a:xfrm>
            <a:off x="6136896" y="4424489"/>
            <a:ext cx="741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68E090-67CF-0940-8D87-4FC230624068}"/>
              </a:ext>
            </a:extLst>
          </p:cNvPr>
          <p:cNvCxnSpPr>
            <a:cxnSpLocks/>
          </p:cNvCxnSpPr>
          <p:nvPr/>
        </p:nvCxnSpPr>
        <p:spPr>
          <a:xfrm>
            <a:off x="8068790" y="2878789"/>
            <a:ext cx="987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1C75F2-6FF3-1443-AA5E-75B900BE377C}"/>
              </a:ext>
            </a:extLst>
          </p:cNvPr>
          <p:cNvCxnSpPr>
            <a:cxnSpLocks/>
          </p:cNvCxnSpPr>
          <p:nvPr/>
        </p:nvCxnSpPr>
        <p:spPr>
          <a:xfrm>
            <a:off x="6992038" y="4424489"/>
            <a:ext cx="741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752918-0735-6D48-9A33-09D04C8B22AA}"/>
              </a:ext>
            </a:extLst>
          </p:cNvPr>
          <p:cNvCxnSpPr>
            <a:cxnSpLocks/>
          </p:cNvCxnSpPr>
          <p:nvPr/>
        </p:nvCxnSpPr>
        <p:spPr>
          <a:xfrm>
            <a:off x="7821174" y="4424489"/>
            <a:ext cx="741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856D36D-15D1-7244-B83F-AA9F7038C0A0}"/>
              </a:ext>
            </a:extLst>
          </p:cNvPr>
          <p:cNvSpPr/>
          <p:nvPr/>
        </p:nvSpPr>
        <p:spPr>
          <a:xfrm>
            <a:off x="10095026" y="5790208"/>
            <a:ext cx="1173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keffiyeh</a:t>
            </a:r>
            <a:endParaRPr lang="en-GB" sz="2000" b="0" cap="none" spc="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F7A786-C328-7D49-B714-4EF8CA30A1A5}"/>
              </a:ext>
            </a:extLst>
          </p:cNvPr>
          <p:cNvSpPr/>
          <p:nvPr/>
        </p:nvSpPr>
        <p:spPr>
          <a:xfrm>
            <a:off x="6330658" y="5169382"/>
            <a:ext cx="16509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Yasser Arafat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C23096-3BD4-D84B-BBC6-22D4E7041C12}"/>
              </a:ext>
            </a:extLst>
          </p:cNvPr>
          <p:cNvSpPr/>
          <p:nvPr/>
        </p:nvSpPr>
        <p:spPr>
          <a:xfrm>
            <a:off x="5714853" y="5945387"/>
            <a:ext cx="400926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1600" b="1" cap="none" spc="0" dirty="0">
                <a:ln/>
                <a:solidFill>
                  <a:schemeClr val="accent4"/>
                </a:solidFill>
                <a:effectLst/>
              </a:rPr>
              <a:t>Palestine Liberation Organisation (PLO)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EBAE61-05E1-D44C-A9FC-AC110E1D4C06}"/>
              </a:ext>
            </a:extLst>
          </p:cNvPr>
          <p:cNvSpPr/>
          <p:nvPr/>
        </p:nvSpPr>
        <p:spPr>
          <a:xfrm>
            <a:off x="9169348" y="5009865"/>
            <a:ext cx="1006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Fatah</a:t>
            </a:r>
          </a:p>
        </p:txBody>
      </p:sp>
      <p:pic>
        <p:nvPicPr>
          <p:cNvPr id="4100" name="Picture 4" descr="Fatah - Wikipedia">
            <a:extLst>
              <a:ext uri="{FF2B5EF4-FFF2-40B4-BE49-F238E27FC236}">
                <a16:creationId xmlns:a16="http://schemas.microsoft.com/office/drawing/2014/main" id="{406FC6D4-DD20-394F-818D-CA2BBF3F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3575" y="2340732"/>
            <a:ext cx="1449955" cy="15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B28F8E-F08A-6242-A43F-1DA66BA8DF25}"/>
              </a:ext>
            </a:extLst>
          </p:cNvPr>
          <p:cNvCxnSpPr>
            <a:cxnSpLocks/>
          </p:cNvCxnSpPr>
          <p:nvPr/>
        </p:nvCxnSpPr>
        <p:spPr>
          <a:xfrm>
            <a:off x="10697646" y="4424489"/>
            <a:ext cx="1219626" cy="4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98306B8-0A66-0C47-B4EF-6C10F9BB0DCF}"/>
              </a:ext>
            </a:extLst>
          </p:cNvPr>
          <p:cNvSpPr/>
          <p:nvPr/>
        </p:nvSpPr>
        <p:spPr>
          <a:xfrm>
            <a:off x="5660762" y="4835054"/>
            <a:ext cx="5779179" cy="1723869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875 L -0.4 -0.4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1713 L 0.16094 -0.389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667 L -0.03698 -0.275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1528 L 0.13424 -0.1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24" grpId="1"/>
      <p:bldP spid="25" grpId="1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838B6-440F-F149-889B-06E979C8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69" y="284769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Today’s keywords</a:t>
            </a:r>
            <a:br>
              <a:rPr lang="en-GB" sz="5400" b="1" dirty="0">
                <a:solidFill>
                  <a:schemeClr val="bg1"/>
                </a:solidFill>
              </a:rPr>
            </a:br>
            <a:br>
              <a:rPr lang="en-GB" sz="5400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Add these to your glossary</a:t>
            </a:r>
            <a:endParaRPr lang="en-GB" sz="54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2AEC76-9D63-402D-B86D-CC3DA49A9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429561"/>
              </p:ext>
            </p:extLst>
          </p:nvPr>
        </p:nvGraphicFramePr>
        <p:xfrm>
          <a:off x="5525613" y="99391"/>
          <a:ext cx="6261913" cy="665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DEEE900-0672-4B45-A229-A6D1FCD20641}"/>
              </a:ext>
            </a:extLst>
          </p:cNvPr>
          <p:cNvSpPr/>
          <p:nvPr/>
        </p:nvSpPr>
        <p:spPr>
          <a:xfrm>
            <a:off x="1962841" y="5789457"/>
            <a:ext cx="3018857" cy="9175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r"/>
            <a:r>
              <a:rPr lang="en-GB" b="1" i="1" dirty="0">
                <a:solidFill>
                  <a:schemeClr val="bg1"/>
                </a:solidFill>
              </a:rPr>
              <a:t>observer status at the UN: </a:t>
            </a:r>
            <a:r>
              <a:rPr lang="en-GB" i="1" dirty="0">
                <a:solidFill>
                  <a:schemeClr val="bg1"/>
                </a:solidFill>
              </a:rPr>
              <a:t>the ability to participate in UN activities, but not to vote</a:t>
            </a:r>
          </a:p>
        </p:txBody>
      </p:sp>
    </p:spTree>
    <p:extLst>
      <p:ext uri="{BB962C8B-B14F-4D97-AF65-F5344CB8AC3E}">
        <p14:creationId xmlns:p14="http://schemas.microsoft.com/office/powerpoint/2010/main" val="158820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F1CEF-1F43-554E-BA3A-0C35D29E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254433"/>
            <a:ext cx="10515600" cy="1325563"/>
          </a:xfrm>
        </p:spPr>
        <p:txBody>
          <a:bodyPr>
            <a:noAutofit/>
          </a:bodyPr>
          <a:lstStyle/>
          <a:p>
            <a:r>
              <a:rPr lang="en-GB" sz="5400" b="1" dirty="0"/>
              <a:t>Recap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4854-BE9F-E44C-B603-F6DFB56AF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81" y="1861056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In small groups, answer these questions: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accent2"/>
                </a:solidFill>
              </a:rPr>
              <a:t>1) What is nationalism? What are some examples? (You can use your notes from Lesson 3)</a:t>
            </a:r>
          </a:p>
          <a:p>
            <a:pPr marL="0" indent="0">
              <a:buNone/>
            </a:pPr>
            <a:endParaRPr lang="en-GB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accent2"/>
                </a:solidFill>
              </a:rPr>
              <a:t>2) What is Palestinian nationalism?</a:t>
            </a:r>
          </a:p>
          <a:p>
            <a:endParaRPr lang="en-GB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chemeClr val="accent2"/>
                </a:solidFill>
              </a:rPr>
              <a:t>3) Where did Palestinians live after the Nakba of 1948 and </a:t>
            </a:r>
            <a:r>
              <a:rPr lang="en-GB" sz="2200" dirty="0" err="1">
                <a:solidFill>
                  <a:schemeClr val="accent2"/>
                </a:solidFill>
              </a:rPr>
              <a:t>Naksa</a:t>
            </a:r>
            <a:r>
              <a:rPr lang="en-GB" sz="2200" dirty="0">
                <a:solidFill>
                  <a:schemeClr val="accent2"/>
                </a:solidFill>
              </a:rPr>
              <a:t> of 1967?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9785F-755B-F247-A31F-CB8F408CE727}"/>
              </a:ext>
            </a:extLst>
          </p:cNvPr>
          <p:cNvSpPr/>
          <p:nvPr/>
        </p:nvSpPr>
        <p:spPr>
          <a:xfrm>
            <a:off x="816632" y="2631917"/>
            <a:ext cx="103680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/>
              <a:t>Nationalism: </a:t>
            </a:r>
            <a:r>
              <a:rPr lang="en-GB" sz="1700" dirty="0"/>
              <a:t>the belief that one's country or state is distinct from and superior to others, and that it should govern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/>
              <a:t>1800s: </a:t>
            </a:r>
            <a:r>
              <a:rPr lang="en-GB" sz="1700" dirty="0"/>
              <a:t>American Declaration of Independence (1776), French Revolution (1789), emergence of Zionism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/>
              <a:t>1900s:</a:t>
            </a:r>
            <a:r>
              <a:rPr lang="en-GB" sz="1700" dirty="0"/>
              <a:t> WWI, Arab Revolt of 1936-1939, Nazi Germany, India, Nasser &amp; Arab nationalism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E6F3E1-6CD1-A344-BEAD-17C1A8DF27D9}"/>
              </a:ext>
            </a:extLst>
          </p:cNvPr>
          <p:cNvSpPr/>
          <p:nvPr/>
        </p:nvSpPr>
        <p:spPr>
          <a:xfrm>
            <a:off x="816632" y="4321283"/>
            <a:ext cx="1114572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2738" indent="-312738">
              <a:buFont typeface="Arial" panose="020B0604020202020204" pitchFamily="34" charset="0"/>
              <a:buChar char="•"/>
            </a:pPr>
            <a:r>
              <a:rPr lang="en-GB" sz="1700" dirty="0"/>
              <a:t>The movement of Palestinians to establish a </a:t>
            </a:r>
            <a:r>
              <a:rPr lang="en-GB" sz="1700" b="1" dirty="0"/>
              <a:t>Palestinian state </a:t>
            </a:r>
          </a:p>
          <a:p>
            <a:pPr marL="312738" indent="-312738">
              <a:buFont typeface="Arial" panose="020B0604020202020204" pitchFamily="34" charset="0"/>
              <a:buChar char="•"/>
            </a:pPr>
            <a:r>
              <a:rPr lang="en-GB" sz="1700" dirty="0"/>
              <a:t>Broke away from Arab nationalism in the early 1900s, partly due to the threat of Zionism</a:t>
            </a:r>
          </a:p>
          <a:p>
            <a:pPr marL="312738" indent="-312738">
              <a:buFont typeface="Arial" panose="020B0604020202020204" pitchFamily="34" charset="0"/>
              <a:buChar char="•"/>
            </a:pPr>
            <a:r>
              <a:rPr lang="en-GB" sz="1700" dirty="0"/>
              <a:t>Demonstrated in the </a:t>
            </a:r>
            <a:r>
              <a:rPr lang="en-GB" sz="1700" b="1" dirty="0"/>
              <a:t>Arab Revolt of 1936-1939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AE192B-E846-1F43-B334-175B66B52D82}"/>
              </a:ext>
            </a:extLst>
          </p:cNvPr>
          <p:cNvSpPr txBox="1"/>
          <p:nvPr/>
        </p:nvSpPr>
        <p:spPr>
          <a:xfrm>
            <a:off x="1142315" y="6344794"/>
            <a:ext cx="3819345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2. In the </a:t>
            </a:r>
            <a:r>
              <a:rPr lang="en-GB" sz="1400" b="1" dirty="0"/>
              <a:t>West Bank</a:t>
            </a:r>
            <a:r>
              <a:rPr lang="en-GB" sz="1400" dirty="0"/>
              <a:t>, under Jordanian 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3C23AB-A128-D04C-ADE1-BF57BEFA006A}"/>
              </a:ext>
            </a:extLst>
          </p:cNvPr>
          <p:cNvSpPr txBox="1"/>
          <p:nvPr/>
        </p:nvSpPr>
        <p:spPr>
          <a:xfrm>
            <a:off x="5076637" y="5746769"/>
            <a:ext cx="3792136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3. In </a:t>
            </a:r>
            <a:r>
              <a:rPr lang="en-GB" sz="1400" b="1" dirty="0"/>
              <a:t>Gaza</a:t>
            </a:r>
            <a:r>
              <a:rPr lang="en-GB" sz="1400" dirty="0"/>
              <a:t>, under Egyptian 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E35F5-6098-564D-89D5-8756EFA14144}"/>
              </a:ext>
            </a:extLst>
          </p:cNvPr>
          <p:cNvSpPr txBox="1"/>
          <p:nvPr/>
        </p:nvSpPr>
        <p:spPr>
          <a:xfrm>
            <a:off x="1142315" y="5762796"/>
            <a:ext cx="3819345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1. Within the new state of </a:t>
            </a:r>
            <a:r>
              <a:rPr lang="en-GB" sz="1400" b="1" dirty="0"/>
              <a:t>Israel</a:t>
            </a:r>
            <a:r>
              <a:rPr lang="en-GB" sz="1400" dirty="0"/>
              <a:t>, as second-class citizens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BBAFD-0510-ED4E-8498-7CE3DEF8AA42}"/>
              </a:ext>
            </a:extLst>
          </p:cNvPr>
          <p:cNvSpPr txBox="1"/>
          <p:nvPr/>
        </p:nvSpPr>
        <p:spPr>
          <a:xfrm>
            <a:off x="5076637" y="6132259"/>
            <a:ext cx="3792136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4. In big tented </a:t>
            </a:r>
            <a:r>
              <a:rPr lang="en-GB" sz="1400" b="1" dirty="0"/>
              <a:t>refugee camps </a:t>
            </a:r>
            <a:r>
              <a:rPr lang="en-GB" sz="1400" dirty="0"/>
              <a:t>run by UNRWA in Jordan, Lebanon and Syria</a:t>
            </a:r>
          </a:p>
        </p:txBody>
      </p:sp>
      <p:pic>
        <p:nvPicPr>
          <p:cNvPr id="16" name="Picture 4" descr="Palestine and Israel: Mapping an annexation | Infographic News | Al Jazeera">
            <a:extLst>
              <a:ext uri="{FF2B5EF4-FFF2-40B4-BE49-F238E27FC236}">
                <a16:creationId xmlns:a16="http://schemas.microsoft.com/office/drawing/2014/main" id="{F3432214-397D-E141-AB40-41D69ED0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6528">
            <a:off x="9398330" y="5230123"/>
            <a:ext cx="2682452" cy="150888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eclaration of Independence: Primary Documents of American History (Virtual  Programs &amp;amp; Services, Library of Congress)">
            <a:extLst>
              <a:ext uri="{FF2B5EF4-FFF2-40B4-BE49-F238E27FC236}">
                <a16:creationId xmlns:a16="http://schemas.microsoft.com/office/drawing/2014/main" id="{4D9C85A5-4C36-4F40-A360-C30650F7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41969">
            <a:off x="11040579" y="2427903"/>
            <a:ext cx="1253732" cy="1543485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rench Revolution - Wikipedia">
            <a:extLst>
              <a:ext uri="{FF2B5EF4-FFF2-40B4-BE49-F238E27FC236}">
                <a16:creationId xmlns:a16="http://schemas.microsoft.com/office/drawing/2014/main" id="{F2CFA910-B3D2-E743-B042-A8B3EBDA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795798">
            <a:off x="10752035" y="4026722"/>
            <a:ext cx="1289289" cy="1036590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48B43-7A23-774F-8B31-5FDE48BD84C3}"/>
              </a:ext>
            </a:extLst>
          </p:cNvPr>
          <p:cNvSpPr txBox="1"/>
          <p:nvPr/>
        </p:nvSpPr>
        <p:spPr>
          <a:xfrm>
            <a:off x="6956300" y="364312"/>
            <a:ext cx="4793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Extension question: </a:t>
            </a:r>
            <a:r>
              <a:rPr lang="en-GB" dirty="0"/>
              <a:t>why might the geographic division of Palestinians be problematic for the nationalist movement?</a:t>
            </a:r>
          </a:p>
        </p:txBody>
      </p:sp>
    </p:spTree>
    <p:extLst>
      <p:ext uri="{BB962C8B-B14F-4D97-AF65-F5344CB8AC3E}">
        <p14:creationId xmlns:p14="http://schemas.microsoft.com/office/powerpoint/2010/main" val="5569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93F33-2759-8C47-A81A-763A33FD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07" y="643467"/>
            <a:ext cx="3990024" cy="2957766"/>
          </a:xfrm>
        </p:spPr>
        <p:txBody>
          <a:bodyPr anchor="ctr">
            <a:normAutofit/>
          </a:bodyPr>
          <a:lstStyle/>
          <a:p>
            <a:pPr algn="ctr"/>
            <a:r>
              <a:rPr lang="en-GB" sz="3600" b="1" dirty="0"/>
              <a:t>The impact of June 1967 on Palestinian nationalism</a:t>
            </a: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5931-2DC3-E242-BA0E-1E0C4F496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269" y="1101355"/>
            <a:ext cx="6203027" cy="4201997"/>
          </a:xfrm>
        </p:spPr>
        <p:txBody>
          <a:bodyPr anchor="ctr">
            <a:noAutofit/>
          </a:bodyPr>
          <a:lstStyle/>
          <a:p>
            <a:pPr lvl="1"/>
            <a:r>
              <a:rPr lang="en-GB" sz="1800" dirty="0">
                <a:solidFill>
                  <a:schemeClr val="bg1"/>
                </a:solidFill>
              </a:rPr>
              <a:t>Over 6 days in June 1967, Israel defeated Egypt, Jordan and Syria</a:t>
            </a:r>
          </a:p>
          <a:p>
            <a:pPr lvl="1"/>
            <a:r>
              <a:rPr lang="en-GB" sz="1800" dirty="0">
                <a:solidFill>
                  <a:schemeClr val="bg1"/>
                </a:solidFill>
              </a:rPr>
              <a:t>By occupying the </a:t>
            </a:r>
            <a:r>
              <a:rPr lang="en-GB" sz="1800" b="1" dirty="0">
                <a:solidFill>
                  <a:schemeClr val="bg1"/>
                </a:solidFill>
              </a:rPr>
              <a:t>West Bank, Gaza, East Jerusalem, the Golan Height</a:t>
            </a:r>
            <a:r>
              <a:rPr lang="en-GB" sz="1800" dirty="0">
                <a:solidFill>
                  <a:schemeClr val="bg1"/>
                </a:solidFill>
              </a:rPr>
              <a:t>s and the Sinai Peninsula, the territory under Israel’s control </a:t>
            </a:r>
            <a:r>
              <a:rPr lang="en-GB" sz="1800" b="1" dirty="0">
                <a:solidFill>
                  <a:schemeClr val="bg1"/>
                </a:solidFill>
              </a:rPr>
              <a:t>quadrupled</a:t>
            </a:r>
            <a:r>
              <a:rPr lang="en-GB" sz="1800" dirty="0">
                <a:solidFill>
                  <a:schemeClr val="bg1"/>
                </a:solidFill>
              </a:rPr>
              <a:t> (4x)</a:t>
            </a:r>
          </a:p>
          <a:p>
            <a:r>
              <a:rPr lang="en-GB" sz="1800" dirty="0">
                <a:solidFill>
                  <a:schemeClr val="bg1"/>
                </a:solidFill>
              </a:rPr>
              <a:t>Witnessing this defeat of their Arab neighbours, Palestinians realised that they needed to </a:t>
            </a:r>
            <a:r>
              <a:rPr lang="en-GB" sz="1800" b="1" dirty="0">
                <a:solidFill>
                  <a:schemeClr val="bg1"/>
                </a:solidFill>
              </a:rPr>
              <a:t>strengthen their own national movement against Israeli aggression</a:t>
            </a:r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However, the Palestinians were </a:t>
            </a:r>
            <a:r>
              <a:rPr lang="en-GB" sz="1800" b="1" dirty="0">
                <a:solidFill>
                  <a:schemeClr val="bg1"/>
                </a:solidFill>
              </a:rPr>
              <a:t>geographically divided </a:t>
            </a:r>
            <a:r>
              <a:rPr lang="en-GB" sz="1800" dirty="0">
                <a:solidFill>
                  <a:schemeClr val="bg1"/>
                </a:solidFill>
              </a:rPr>
              <a:t>at this time </a:t>
            </a:r>
          </a:p>
          <a:p>
            <a:r>
              <a:rPr lang="en-GB" sz="1800" dirty="0">
                <a:solidFill>
                  <a:schemeClr val="bg1"/>
                </a:solidFill>
              </a:rPr>
              <a:t>This meant that the Palestinian nationalist movement was divided too</a:t>
            </a:r>
          </a:p>
          <a:p>
            <a:r>
              <a:rPr lang="en-GB" sz="1800" dirty="0">
                <a:solidFill>
                  <a:schemeClr val="bg1"/>
                </a:solidFill>
              </a:rPr>
              <a:t>We are going to look at this today</a:t>
            </a:r>
          </a:p>
        </p:txBody>
      </p:sp>
      <p:pic>
        <p:nvPicPr>
          <p:cNvPr id="9" name="Picture 4" descr="Palestine and Israel: Mapping an annexation | Infographic News | Al Jazeera">
            <a:extLst>
              <a:ext uri="{FF2B5EF4-FFF2-40B4-BE49-F238E27FC236}">
                <a16:creationId xmlns:a16="http://schemas.microsoft.com/office/drawing/2014/main" id="{CD283773-95C2-6144-AC55-8DC7FD2D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31" y="3601233"/>
            <a:ext cx="4130805" cy="2323578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A573EFF-7A31-204A-95FC-91A99958452B}"/>
              </a:ext>
            </a:extLst>
          </p:cNvPr>
          <p:cNvSpPr/>
          <p:nvPr/>
        </p:nvSpPr>
        <p:spPr>
          <a:xfrm>
            <a:off x="5339895" y="643467"/>
            <a:ext cx="6905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With the person next to you:</a:t>
            </a:r>
          </a:p>
          <a:p>
            <a:r>
              <a:rPr lang="en-GB" b="1" dirty="0">
                <a:solidFill>
                  <a:schemeClr val="bg1"/>
                </a:solidFill>
              </a:rPr>
              <a:t>What happened in June 1967? What were the consequences?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8C8B70-6057-D64D-AA57-AA4E201D2543}"/>
              </a:ext>
            </a:extLst>
          </p:cNvPr>
          <p:cNvSpPr txBox="1"/>
          <p:nvPr/>
        </p:nvSpPr>
        <p:spPr>
          <a:xfrm>
            <a:off x="5708897" y="5459208"/>
            <a:ext cx="591514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Imagine you were Palestinian in 1967. How would you feel? </a:t>
            </a:r>
          </a:p>
        </p:txBody>
      </p:sp>
    </p:spTree>
    <p:extLst>
      <p:ext uri="{BB962C8B-B14F-4D97-AF65-F5344CB8AC3E}">
        <p14:creationId xmlns:p14="http://schemas.microsoft.com/office/powerpoint/2010/main" val="97574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2333</Words>
  <Application>Microsoft Macintosh PowerPoint</Application>
  <PresentationFormat>Widescreen</PresentationFormat>
  <Paragraphs>233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Roboto</vt:lpstr>
      <vt:lpstr>Times New Roman</vt:lpstr>
      <vt:lpstr>Office Theme</vt:lpstr>
      <vt:lpstr>How did Palestinian nationalism change in the 1960s and 1970s?</vt:lpstr>
      <vt:lpstr>Learning objectives</vt:lpstr>
      <vt:lpstr>PowerPoint Presentation</vt:lpstr>
      <vt:lpstr>The keffiyeh</vt:lpstr>
      <vt:lpstr>PowerPoint Presentation</vt:lpstr>
      <vt:lpstr>Can you guess some of today’s keywords using these images?</vt:lpstr>
      <vt:lpstr>Today’s keywords  Add these to your glossary</vt:lpstr>
      <vt:lpstr>Recap</vt:lpstr>
      <vt:lpstr>The impact of June 1967 on Palestinian nationalism</vt:lpstr>
      <vt:lpstr>Now we are going to look at Palestinian nationalism in more detail</vt:lpstr>
      <vt:lpstr>10a. Use the cards below to create a brief timeline in your book of the key events in Palestinian nationalism between 1959 and 1972:</vt:lpstr>
      <vt:lpstr>Fatah</vt:lpstr>
      <vt:lpstr>PFLP</vt:lpstr>
      <vt:lpstr>PLO</vt:lpstr>
      <vt:lpstr>PowerPoint Presentation</vt:lpstr>
      <vt:lpstr>PowerPoint Presentation</vt:lpstr>
      <vt:lpstr>PowerPoint Presentation</vt:lpstr>
      <vt:lpstr>With the person next to you, use your completed table to answer these questions</vt:lpstr>
      <vt:lpstr>The PLO, Jordan and Black September</vt:lpstr>
      <vt:lpstr>1982 Lebanon War</vt:lpstr>
      <vt:lpstr>PowerPoint Presentation</vt:lpstr>
      <vt:lpstr>PowerPoint Presentation</vt:lpstr>
      <vt:lpstr>Homework   These are extracts from ‘ID Card’ by Palestinian poet Mahmoud Darwish in 1964.   Spend some time researching Mahmoud Darwish and answer these questions:  What feelings are being expressed in this poem?  What is the message of the poem?   Why did Darwish write this?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Kelsted, Charlotte</dc:creator>
  <cp:lastModifiedBy>Kelsted, Charlotte</cp:lastModifiedBy>
  <cp:revision>526</cp:revision>
  <dcterms:created xsi:type="dcterms:W3CDTF">2021-10-05T11:19:59Z</dcterms:created>
  <dcterms:modified xsi:type="dcterms:W3CDTF">2021-10-13T15:03:48Z</dcterms:modified>
</cp:coreProperties>
</file>